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sldIdLst>
    <p:sldId id="256" r:id="rId2"/>
    <p:sldId id="257" r:id="rId3"/>
    <p:sldId id="258" r:id="rId4"/>
    <p:sldId id="274" r:id="rId5"/>
    <p:sldId id="275" r:id="rId6"/>
    <p:sldId id="259" r:id="rId7"/>
    <p:sldId id="273" r:id="rId8"/>
    <p:sldId id="262" r:id="rId9"/>
    <p:sldId id="263" r:id="rId10"/>
    <p:sldId id="261" r:id="rId11"/>
    <p:sldId id="280" r:id="rId12"/>
    <p:sldId id="260" r:id="rId13"/>
    <p:sldId id="267" r:id="rId14"/>
    <p:sldId id="268" r:id="rId15"/>
    <p:sldId id="276" r:id="rId16"/>
    <p:sldId id="269" r:id="rId17"/>
    <p:sldId id="277" r:id="rId18"/>
    <p:sldId id="278" r:id="rId19"/>
    <p:sldId id="271" r:id="rId20"/>
    <p:sldId id="279" r:id="rId21"/>
    <p:sldId id="270" r:id="rId22"/>
    <p:sldId id="272" r:id="rId23"/>
    <p:sldId id="264" r:id="rId24"/>
    <p:sldId id="285" r:id="rId25"/>
    <p:sldId id="287" r:id="rId26"/>
    <p:sldId id="286" r:id="rId27"/>
    <p:sldId id="265" r:id="rId28"/>
    <p:sldId id="283" r:id="rId29"/>
    <p:sldId id="284" r:id="rId30"/>
    <p:sldId id="288" r:id="rId31"/>
    <p:sldId id="289"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7" autoAdjust="0"/>
    <p:restoredTop sz="87444" autoAdjust="0"/>
  </p:normalViewPr>
  <p:slideViewPr>
    <p:cSldViewPr snapToGrid="0">
      <p:cViewPr varScale="1">
        <p:scale>
          <a:sx n="73" d="100"/>
          <a:sy n="73" d="100"/>
        </p:scale>
        <p:origin x="998" y="67"/>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FDD967B-CD92-4489-9B2B-D11E6183ADE1}" type="doc">
      <dgm:prSet loTypeId="urn:microsoft.com/office/officeart/2005/8/layout/vList2" loCatId="list" qsTypeId="urn:microsoft.com/office/officeart/2005/8/quickstyle/simple4" qsCatId="simple" csTypeId="urn:microsoft.com/office/officeart/2005/8/colors/colorful2" csCatId="colorful"/>
      <dgm:spPr/>
      <dgm:t>
        <a:bodyPr/>
        <a:lstStyle/>
        <a:p>
          <a:endParaRPr lang="en-US"/>
        </a:p>
      </dgm:t>
    </dgm:pt>
    <dgm:pt modelId="{EB3C0420-60A3-46DB-BC92-D68C05CA4B43}">
      <dgm:prSet/>
      <dgm:spPr/>
      <dgm:t>
        <a:bodyPr/>
        <a:lstStyle/>
        <a:p>
          <a:r>
            <a:rPr lang="en-GB" dirty="0" err="1">
              <a:latin typeface="Times New Roman" panose="02020603050405020304" pitchFamily="18" charset="0"/>
              <a:cs typeface="Times New Roman" panose="02020603050405020304" pitchFamily="18" charset="0"/>
            </a:rPr>
            <a:t>Chẩn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đoán</a:t>
          </a:r>
          <a:r>
            <a:rPr lang="en-GB" dirty="0">
              <a:latin typeface="Times New Roman" panose="02020603050405020304" pitchFamily="18" charset="0"/>
              <a:cs typeface="Times New Roman" panose="02020603050405020304" pitchFamily="18" charset="0"/>
            </a:rPr>
            <a:t> VRT </a:t>
          </a:r>
          <a:r>
            <a:rPr lang="en-GB" dirty="0" err="1">
              <a:latin typeface="Times New Roman" panose="02020603050405020304" pitchFamily="18" charset="0"/>
              <a:cs typeface="Times New Roman" panose="02020603050405020304" pitchFamily="18" charset="0"/>
            </a:rPr>
            <a:t>là</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chẩn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đoán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lâm</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sàng</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cận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lâm</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sàng</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có</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giá</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trị</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hỗ</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trợ</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trong</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các</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trường</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hợp</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khó</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hoặc</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khi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cần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chẩn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đoán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phân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biệt</a:t>
          </a:r>
          <a:endParaRPr lang="en-US" dirty="0">
            <a:latin typeface="Times New Roman" panose="02020603050405020304" pitchFamily="18" charset="0"/>
            <a:cs typeface="Times New Roman" panose="02020603050405020304" pitchFamily="18" charset="0"/>
          </a:endParaRPr>
        </a:p>
      </dgm:t>
    </dgm:pt>
    <dgm:pt modelId="{659C13C2-B2F2-4CB7-805D-0034888CEF91}" type="parTrans" cxnId="{6C548153-8391-4042-A08D-D394E4642677}">
      <dgm:prSet/>
      <dgm:spPr/>
      <dgm:t>
        <a:bodyPr/>
        <a:lstStyle/>
        <a:p>
          <a:endParaRPr lang="en-US"/>
        </a:p>
      </dgm:t>
    </dgm:pt>
    <dgm:pt modelId="{C7CD2696-C38F-45F8-8371-42A7C44E21CA}" type="sibTrans" cxnId="{6C548153-8391-4042-A08D-D394E4642677}">
      <dgm:prSet/>
      <dgm:spPr/>
      <dgm:t>
        <a:bodyPr/>
        <a:lstStyle/>
        <a:p>
          <a:endParaRPr lang="en-US"/>
        </a:p>
      </dgm:t>
    </dgm:pt>
    <dgm:pt modelId="{7F08B194-D84B-40E0-8AC3-E1B82CC7EA99}">
      <dgm:prSet/>
      <dgm:spPr/>
      <dgm:t>
        <a:bodyPr/>
        <a:lstStyle/>
        <a:p>
          <a:r>
            <a:rPr lang="en-US" dirty="0" err="1">
              <a:latin typeface="Times New Roman" panose="02020603050405020304" pitchFamily="18" charset="0"/>
              <a:cs typeface="Times New Roman" panose="02020603050405020304" pitchFamily="18" charset="0"/>
            </a:rPr>
            <a:t>Nếu</a:t>
          </a:r>
          <a:r>
            <a:rPr lang="en-US" dirty="0">
              <a:latin typeface="Times New Roman" panose="02020603050405020304" pitchFamily="18" charset="0"/>
              <a:cs typeface="Times New Roman" panose="02020603050405020304" pitchFamily="18" charset="0"/>
            </a:rPr>
            <a:t> </a:t>
          </a:r>
          <a:r>
            <a:rPr lang="vi-VN" dirty="0">
              <a:latin typeface="Times New Roman" panose="02020603050405020304" pitchFamily="18" charset="0"/>
              <a:cs typeface="Times New Roman" panose="02020603050405020304" pitchFamily="18" charset="0"/>
            </a:rPr>
            <a:t>các triệu chứng </a:t>
          </a:r>
          <a:r>
            <a:rPr lang="en-US" dirty="0" err="1">
              <a:latin typeface="Times New Roman" panose="02020603050405020304" pitchFamily="18" charset="0"/>
              <a:cs typeface="Times New Roman" panose="02020603050405020304" pitchFamily="18" charset="0"/>
            </a:rPr>
            <a:t>không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rõ</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ràng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trong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thăm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khám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đầu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tiên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theo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dõi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trong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nhiều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giờ</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thăm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khám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lại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nhiều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kết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hợp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với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phương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tiện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cận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lâm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sàng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đến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định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hoặc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loại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trừ</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được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chẩn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đoán</a:t>
          </a:r>
          <a:r>
            <a:rPr lang="en-US" dirty="0">
              <a:latin typeface="Times New Roman" panose="02020603050405020304" pitchFamily="18" charset="0"/>
              <a:cs typeface="Times New Roman" panose="02020603050405020304" pitchFamily="18" charset="0"/>
            </a:rPr>
            <a:t>.</a:t>
          </a:r>
        </a:p>
      </dgm:t>
    </dgm:pt>
    <dgm:pt modelId="{39866888-536E-41A4-A7C3-7F85BDFD5357}" type="parTrans" cxnId="{2FDC66D5-5C4D-4E8D-B792-778A3A9E8058}">
      <dgm:prSet/>
      <dgm:spPr/>
      <dgm:t>
        <a:bodyPr/>
        <a:lstStyle/>
        <a:p>
          <a:endParaRPr lang="en-US"/>
        </a:p>
      </dgm:t>
    </dgm:pt>
    <dgm:pt modelId="{EEED7578-9EE4-437B-AD7A-9C485AAA9C2A}" type="sibTrans" cxnId="{2FDC66D5-5C4D-4E8D-B792-778A3A9E8058}">
      <dgm:prSet/>
      <dgm:spPr/>
      <dgm:t>
        <a:bodyPr/>
        <a:lstStyle/>
        <a:p>
          <a:endParaRPr lang="en-US"/>
        </a:p>
      </dgm:t>
    </dgm:pt>
    <dgm:pt modelId="{D5CE1DB6-C4CE-43A7-A0CF-3001DEABF767}">
      <dgm:prSet/>
      <dgm:spPr/>
      <dgm:t>
        <a:bodyPr/>
        <a:lstStyle/>
        <a:p>
          <a:r>
            <a:rPr lang="en-GB" dirty="0">
              <a:latin typeface="Times New Roman" panose="02020603050405020304" pitchFamily="18" charset="0"/>
              <a:cs typeface="Times New Roman" panose="02020603050405020304" pitchFamily="18" charset="0"/>
            </a:rPr>
            <a:t>Khi </a:t>
          </a:r>
          <a:r>
            <a:rPr lang="en-GB" dirty="0" err="1">
              <a:latin typeface="Times New Roman" panose="02020603050405020304" pitchFamily="18" charset="0"/>
              <a:cs typeface="Times New Roman" panose="02020603050405020304" pitchFamily="18" charset="0"/>
            </a:rPr>
            <a:t>chưa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loại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trừ</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được</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chẩn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đoán</a:t>
          </a:r>
          <a:r>
            <a:rPr lang="en-GB" dirty="0">
              <a:latin typeface="Times New Roman" panose="02020603050405020304" pitchFamily="18" charset="0"/>
              <a:cs typeface="Times New Roman" panose="02020603050405020304" pitchFamily="18" charset="0"/>
            </a:rPr>
            <a:t> VRT, </a:t>
          </a:r>
          <a:r>
            <a:rPr lang="en-GB" dirty="0" err="1">
              <a:latin typeface="Times New Roman" panose="02020603050405020304" pitchFamily="18" charset="0"/>
              <a:cs typeface="Times New Roman" panose="02020603050405020304" pitchFamily="18" charset="0"/>
            </a:rPr>
            <a:t>tránh</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chỉ</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định</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các</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loại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thuốc</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có</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thể</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làm</a:t>
          </a:r>
          <a:r>
            <a:rPr lang="en-GB" dirty="0">
              <a:latin typeface="Times New Roman" panose="02020603050405020304" pitchFamily="18" charset="0"/>
              <a:cs typeface="Times New Roman" panose="02020603050405020304" pitchFamily="18" charset="0"/>
            </a:rPr>
            <a:t> </a:t>
          </a:r>
          <a:r>
            <a:rPr lang="vi-VN" dirty="0">
              <a:latin typeface="Times New Roman" panose="02020603050405020304" pitchFamily="18" charset="0"/>
              <a:cs typeface="Times New Roman" panose="02020603050405020304" pitchFamily="18" charset="0"/>
            </a:rPr>
            <a:t>mờ triệu chứng : </a:t>
          </a:r>
          <a:r>
            <a:rPr lang="vi-VN" b="1" i="1" dirty="0">
              <a:latin typeface="Times New Roman" panose="02020603050405020304" pitchFamily="18" charset="0"/>
              <a:cs typeface="Times New Roman" panose="02020603050405020304" pitchFamily="18" charset="0"/>
            </a:rPr>
            <a:t>Kháng sinh, hạ số</a:t>
          </a:r>
          <a:r>
            <a:rPr lang="vi-VN" dirty="0">
              <a:latin typeface="Times New Roman" panose="02020603050405020304" pitchFamily="18" charset="0"/>
              <a:cs typeface="Times New Roman" panose="02020603050405020304" pitchFamily="18" charset="0"/>
            </a:rPr>
            <a:t>t</a:t>
          </a:r>
          <a:endParaRPr lang="en-US" dirty="0">
            <a:latin typeface="Times New Roman" panose="02020603050405020304" pitchFamily="18" charset="0"/>
            <a:cs typeface="Times New Roman" panose="02020603050405020304" pitchFamily="18" charset="0"/>
          </a:endParaRPr>
        </a:p>
      </dgm:t>
    </dgm:pt>
    <dgm:pt modelId="{BA7225B9-2434-4971-BD49-DD4BF26EB72F}" type="parTrans" cxnId="{7C3EAE55-7364-49E1-8773-BE2D97A77400}">
      <dgm:prSet/>
      <dgm:spPr/>
      <dgm:t>
        <a:bodyPr/>
        <a:lstStyle/>
        <a:p>
          <a:endParaRPr lang="en-US"/>
        </a:p>
      </dgm:t>
    </dgm:pt>
    <dgm:pt modelId="{0CD1B752-171E-439D-ADA2-E846BE969A31}" type="sibTrans" cxnId="{7C3EAE55-7364-49E1-8773-BE2D97A77400}">
      <dgm:prSet/>
      <dgm:spPr/>
      <dgm:t>
        <a:bodyPr/>
        <a:lstStyle/>
        <a:p>
          <a:endParaRPr lang="en-US"/>
        </a:p>
      </dgm:t>
    </dgm:pt>
    <dgm:pt modelId="{6335CDFA-EA5B-954F-AD76-4DBE904E5A99}" type="pres">
      <dgm:prSet presAssocID="{5FDD967B-CD92-4489-9B2B-D11E6183ADE1}" presName="linear" presStyleCnt="0">
        <dgm:presLayoutVars>
          <dgm:animLvl val="lvl"/>
          <dgm:resizeHandles val="exact"/>
        </dgm:presLayoutVars>
      </dgm:prSet>
      <dgm:spPr/>
    </dgm:pt>
    <dgm:pt modelId="{DA5023E9-5EA8-0548-94AD-57AD566B84C4}" type="pres">
      <dgm:prSet presAssocID="{EB3C0420-60A3-46DB-BC92-D68C05CA4B43}" presName="parentText" presStyleLbl="node1" presStyleIdx="0" presStyleCnt="3">
        <dgm:presLayoutVars>
          <dgm:chMax val="0"/>
          <dgm:bulletEnabled val="1"/>
        </dgm:presLayoutVars>
      </dgm:prSet>
      <dgm:spPr/>
    </dgm:pt>
    <dgm:pt modelId="{25153997-93E4-9848-B0B5-2C75A8B1AEB5}" type="pres">
      <dgm:prSet presAssocID="{C7CD2696-C38F-45F8-8371-42A7C44E21CA}" presName="spacer" presStyleCnt="0"/>
      <dgm:spPr/>
    </dgm:pt>
    <dgm:pt modelId="{190BDC38-D846-654B-B04F-EB623316C942}" type="pres">
      <dgm:prSet presAssocID="{7F08B194-D84B-40E0-8AC3-E1B82CC7EA99}" presName="parentText" presStyleLbl="node1" presStyleIdx="1" presStyleCnt="3">
        <dgm:presLayoutVars>
          <dgm:chMax val="0"/>
          <dgm:bulletEnabled val="1"/>
        </dgm:presLayoutVars>
      </dgm:prSet>
      <dgm:spPr/>
    </dgm:pt>
    <dgm:pt modelId="{F8C7198E-8A36-D949-9672-DB7D043191E4}" type="pres">
      <dgm:prSet presAssocID="{EEED7578-9EE4-437B-AD7A-9C485AAA9C2A}" presName="spacer" presStyleCnt="0"/>
      <dgm:spPr/>
    </dgm:pt>
    <dgm:pt modelId="{DE80B5A2-9442-AA4A-88DF-E9E7517632EE}" type="pres">
      <dgm:prSet presAssocID="{D5CE1DB6-C4CE-43A7-A0CF-3001DEABF767}" presName="parentText" presStyleLbl="node1" presStyleIdx="2" presStyleCnt="3">
        <dgm:presLayoutVars>
          <dgm:chMax val="0"/>
          <dgm:bulletEnabled val="1"/>
        </dgm:presLayoutVars>
      </dgm:prSet>
      <dgm:spPr/>
    </dgm:pt>
  </dgm:ptLst>
  <dgm:cxnLst>
    <dgm:cxn modelId="{C9D72B32-DBDF-6043-82CF-22CCAA131688}" type="presOf" srcId="{5FDD967B-CD92-4489-9B2B-D11E6183ADE1}" destId="{6335CDFA-EA5B-954F-AD76-4DBE904E5A99}" srcOrd="0" destOrd="0" presId="urn:microsoft.com/office/officeart/2005/8/layout/vList2"/>
    <dgm:cxn modelId="{6C548153-8391-4042-A08D-D394E4642677}" srcId="{5FDD967B-CD92-4489-9B2B-D11E6183ADE1}" destId="{EB3C0420-60A3-46DB-BC92-D68C05CA4B43}" srcOrd="0" destOrd="0" parTransId="{659C13C2-B2F2-4CB7-805D-0034888CEF91}" sibTransId="{C7CD2696-C38F-45F8-8371-42A7C44E21CA}"/>
    <dgm:cxn modelId="{7C3EAE55-7364-49E1-8773-BE2D97A77400}" srcId="{5FDD967B-CD92-4489-9B2B-D11E6183ADE1}" destId="{D5CE1DB6-C4CE-43A7-A0CF-3001DEABF767}" srcOrd="2" destOrd="0" parTransId="{BA7225B9-2434-4971-BD49-DD4BF26EB72F}" sibTransId="{0CD1B752-171E-439D-ADA2-E846BE969A31}"/>
    <dgm:cxn modelId="{A608D5D0-E252-BA41-8B6A-D26FC53A85BC}" type="presOf" srcId="{EB3C0420-60A3-46DB-BC92-D68C05CA4B43}" destId="{DA5023E9-5EA8-0548-94AD-57AD566B84C4}" srcOrd="0" destOrd="0" presId="urn:microsoft.com/office/officeart/2005/8/layout/vList2"/>
    <dgm:cxn modelId="{2FDC66D5-5C4D-4E8D-B792-778A3A9E8058}" srcId="{5FDD967B-CD92-4489-9B2B-D11E6183ADE1}" destId="{7F08B194-D84B-40E0-8AC3-E1B82CC7EA99}" srcOrd="1" destOrd="0" parTransId="{39866888-536E-41A4-A7C3-7F85BDFD5357}" sibTransId="{EEED7578-9EE4-437B-AD7A-9C485AAA9C2A}"/>
    <dgm:cxn modelId="{1952D2DD-D8B0-7947-9795-4ABDCA58B974}" type="presOf" srcId="{7F08B194-D84B-40E0-8AC3-E1B82CC7EA99}" destId="{190BDC38-D846-654B-B04F-EB623316C942}" srcOrd="0" destOrd="0" presId="urn:microsoft.com/office/officeart/2005/8/layout/vList2"/>
    <dgm:cxn modelId="{83BFC6E6-3C01-504D-8342-DDB3565F3EC3}" type="presOf" srcId="{D5CE1DB6-C4CE-43A7-A0CF-3001DEABF767}" destId="{DE80B5A2-9442-AA4A-88DF-E9E7517632EE}" srcOrd="0" destOrd="0" presId="urn:microsoft.com/office/officeart/2005/8/layout/vList2"/>
    <dgm:cxn modelId="{FECA4DFF-1572-8A48-93EA-1382D11B0117}" type="presParOf" srcId="{6335CDFA-EA5B-954F-AD76-4DBE904E5A99}" destId="{DA5023E9-5EA8-0548-94AD-57AD566B84C4}" srcOrd="0" destOrd="0" presId="urn:microsoft.com/office/officeart/2005/8/layout/vList2"/>
    <dgm:cxn modelId="{F6C70F45-141E-2C4F-86F2-02E9C174D062}" type="presParOf" srcId="{6335CDFA-EA5B-954F-AD76-4DBE904E5A99}" destId="{25153997-93E4-9848-B0B5-2C75A8B1AEB5}" srcOrd="1" destOrd="0" presId="urn:microsoft.com/office/officeart/2005/8/layout/vList2"/>
    <dgm:cxn modelId="{21685468-4B04-4941-A19E-5A0D426FD649}" type="presParOf" srcId="{6335CDFA-EA5B-954F-AD76-4DBE904E5A99}" destId="{190BDC38-D846-654B-B04F-EB623316C942}" srcOrd="2" destOrd="0" presId="urn:microsoft.com/office/officeart/2005/8/layout/vList2"/>
    <dgm:cxn modelId="{2E3EBBB8-89FB-5849-88EA-778A71625E3C}" type="presParOf" srcId="{6335CDFA-EA5B-954F-AD76-4DBE904E5A99}" destId="{F8C7198E-8A36-D949-9672-DB7D043191E4}" srcOrd="3" destOrd="0" presId="urn:microsoft.com/office/officeart/2005/8/layout/vList2"/>
    <dgm:cxn modelId="{EA57ABB1-5DC3-304E-857A-E202F8E43AA2}" type="presParOf" srcId="{6335CDFA-EA5B-954F-AD76-4DBE904E5A99}" destId="{DE80B5A2-9442-AA4A-88DF-E9E7517632EE}"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5023E9-5EA8-0548-94AD-57AD566B84C4}">
      <dsp:nvSpPr>
        <dsp:cNvPr id="0" name=""/>
        <dsp:cNvSpPr/>
      </dsp:nvSpPr>
      <dsp:spPr>
        <a:xfrm>
          <a:off x="0" y="100598"/>
          <a:ext cx="6496050" cy="1416614"/>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kern="1200" dirty="0" err="1">
              <a:latin typeface="Times New Roman" panose="02020603050405020304" pitchFamily="18" charset="0"/>
              <a:cs typeface="Times New Roman" panose="02020603050405020304" pitchFamily="18" charset="0"/>
            </a:rPr>
            <a:t>Chẩn</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đoán</a:t>
          </a:r>
          <a:r>
            <a:rPr lang="en-GB" sz="2100" kern="1200" dirty="0">
              <a:latin typeface="Times New Roman" panose="02020603050405020304" pitchFamily="18" charset="0"/>
              <a:cs typeface="Times New Roman" panose="02020603050405020304" pitchFamily="18" charset="0"/>
            </a:rPr>
            <a:t> VRT </a:t>
          </a:r>
          <a:r>
            <a:rPr lang="en-GB" sz="2100" kern="1200" dirty="0" err="1">
              <a:latin typeface="Times New Roman" panose="02020603050405020304" pitchFamily="18" charset="0"/>
              <a:cs typeface="Times New Roman" panose="02020603050405020304" pitchFamily="18" charset="0"/>
            </a:rPr>
            <a:t>là</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chẩn</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đoán</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lâm</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sàng</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cận</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lâm</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sàng</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có</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giá</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trị</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hỗ</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trợ</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trong</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các</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trường</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hợp</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khó</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hoặc</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khi</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cần</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chẩn</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đoán</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phân</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biệt</a:t>
          </a:r>
          <a:endParaRPr lang="en-US" sz="2100" kern="1200" dirty="0">
            <a:latin typeface="Times New Roman" panose="02020603050405020304" pitchFamily="18" charset="0"/>
            <a:cs typeface="Times New Roman" panose="02020603050405020304" pitchFamily="18" charset="0"/>
          </a:endParaRPr>
        </a:p>
      </dsp:txBody>
      <dsp:txXfrm>
        <a:off x="69153" y="169751"/>
        <a:ext cx="6357744" cy="1278308"/>
      </dsp:txXfrm>
    </dsp:sp>
    <dsp:sp modelId="{190BDC38-D846-654B-B04F-EB623316C942}">
      <dsp:nvSpPr>
        <dsp:cNvPr id="0" name=""/>
        <dsp:cNvSpPr/>
      </dsp:nvSpPr>
      <dsp:spPr>
        <a:xfrm>
          <a:off x="0" y="1577692"/>
          <a:ext cx="6496050" cy="1416614"/>
        </a:xfrm>
        <a:prstGeom prst="roundRect">
          <a:avLst/>
        </a:prstGeom>
        <a:gradFill rotWithShape="0">
          <a:gsLst>
            <a:gs pos="0">
              <a:schemeClr val="accent2">
                <a:hueOff val="677407"/>
                <a:satOff val="-3316"/>
                <a:lumOff val="1862"/>
                <a:alphaOff val="0"/>
                <a:tint val="98000"/>
                <a:lumMod val="114000"/>
              </a:schemeClr>
            </a:gs>
            <a:gs pos="100000">
              <a:schemeClr val="accent2">
                <a:hueOff val="677407"/>
                <a:satOff val="-3316"/>
                <a:lumOff val="1862"/>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err="1">
              <a:latin typeface="Times New Roman" panose="02020603050405020304" pitchFamily="18" charset="0"/>
              <a:cs typeface="Times New Roman" panose="02020603050405020304" pitchFamily="18" charset="0"/>
            </a:rPr>
            <a:t>Nếu</a:t>
          </a:r>
          <a:r>
            <a:rPr lang="en-US" sz="2100" kern="1200" dirty="0">
              <a:latin typeface="Times New Roman" panose="02020603050405020304" pitchFamily="18" charset="0"/>
              <a:cs typeface="Times New Roman" panose="02020603050405020304" pitchFamily="18" charset="0"/>
            </a:rPr>
            <a:t> </a:t>
          </a:r>
          <a:r>
            <a:rPr lang="vi-VN" sz="2100" kern="1200" dirty="0">
              <a:latin typeface="Times New Roman" panose="02020603050405020304" pitchFamily="18" charset="0"/>
              <a:cs typeface="Times New Roman" panose="02020603050405020304" pitchFamily="18" charset="0"/>
            </a:rPr>
            <a:t>các triệu chứng </a:t>
          </a:r>
          <a:r>
            <a:rPr lang="en-US" sz="2100" kern="1200" dirty="0" err="1">
              <a:latin typeface="Times New Roman" panose="02020603050405020304" pitchFamily="18" charset="0"/>
              <a:cs typeface="Times New Roman" panose="02020603050405020304" pitchFamily="18" charset="0"/>
            </a:rPr>
            <a:t>không</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rõ</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ràng</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trong</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lần</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thăm</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khám</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đầu</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tiên</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nên</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theo</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dõi</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trong</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nhiều</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giờ</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thăm</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khám</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lại</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nhiều</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lần</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và</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kết</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hợp</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với</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các</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phương</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tiện</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cận</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lâm</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sàng</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cho</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đến</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khi</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xác</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định</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hoặc</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loại</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trừ</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được</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chẩn</a:t>
          </a:r>
          <a:r>
            <a:rPr lang="en-US" sz="2100" kern="1200" dirty="0">
              <a:latin typeface="Times New Roman" panose="02020603050405020304" pitchFamily="18" charset="0"/>
              <a:cs typeface="Times New Roman" panose="02020603050405020304" pitchFamily="18" charset="0"/>
            </a:rPr>
            <a:t> </a:t>
          </a:r>
          <a:r>
            <a:rPr lang="en-US" sz="2100" kern="1200" dirty="0" err="1">
              <a:latin typeface="Times New Roman" panose="02020603050405020304" pitchFamily="18" charset="0"/>
              <a:cs typeface="Times New Roman" panose="02020603050405020304" pitchFamily="18" charset="0"/>
            </a:rPr>
            <a:t>đoán</a:t>
          </a:r>
          <a:r>
            <a:rPr lang="en-US" sz="2100" kern="1200" dirty="0">
              <a:latin typeface="Times New Roman" panose="02020603050405020304" pitchFamily="18" charset="0"/>
              <a:cs typeface="Times New Roman" panose="02020603050405020304" pitchFamily="18" charset="0"/>
            </a:rPr>
            <a:t>.</a:t>
          </a:r>
        </a:p>
      </dsp:txBody>
      <dsp:txXfrm>
        <a:off x="69153" y="1646845"/>
        <a:ext cx="6357744" cy="1278308"/>
      </dsp:txXfrm>
    </dsp:sp>
    <dsp:sp modelId="{DE80B5A2-9442-AA4A-88DF-E9E7517632EE}">
      <dsp:nvSpPr>
        <dsp:cNvPr id="0" name=""/>
        <dsp:cNvSpPr/>
      </dsp:nvSpPr>
      <dsp:spPr>
        <a:xfrm>
          <a:off x="0" y="3054787"/>
          <a:ext cx="6496050" cy="1416614"/>
        </a:xfrm>
        <a:prstGeom prst="roundRect">
          <a:avLst/>
        </a:prstGeom>
        <a:gradFill rotWithShape="0">
          <a:gsLst>
            <a:gs pos="0">
              <a:schemeClr val="accent2">
                <a:hueOff val="1354814"/>
                <a:satOff val="-6632"/>
                <a:lumOff val="3725"/>
                <a:alphaOff val="0"/>
                <a:tint val="98000"/>
                <a:lumMod val="114000"/>
              </a:schemeClr>
            </a:gs>
            <a:gs pos="100000">
              <a:schemeClr val="accent2">
                <a:hueOff val="1354814"/>
                <a:satOff val="-6632"/>
                <a:lumOff val="3725"/>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kern="1200" dirty="0">
              <a:latin typeface="Times New Roman" panose="02020603050405020304" pitchFamily="18" charset="0"/>
              <a:cs typeface="Times New Roman" panose="02020603050405020304" pitchFamily="18" charset="0"/>
            </a:rPr>
            <a:t>Khi </a:t>
          </a:r>
          <a:r>
            <a:rPr lang="en-GB" sz="2100" kern="1200" dirty="0" err="1">
              <a:latin typeface="Times New Roman" panose="02020603050405020304" pitchFamily="18" charset="0"/>
              <a:cs typeface="Times New Roman" panose="02020603050405020304" pitchFamily="18" charset="0"/>
            </a:rPr>
            <a:t>chưa</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loại</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trừ</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được</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chẩn</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đoán</a:t>
          </a:r>
          <a:r>
            <a:rPr lang="en-GB" sz="2100" kern="1200" dirty="0">
              <a:latin typeface="Times New Roman" panose="02020603050405020304" pitchFamily="18" charset="0"/>
              <a:cs typeface="Times New Roman" panose="02020603050405020304" pitchFamily="18" charset="0"/>
            </a:rPr>
            <a:t> VRT, </a:t>
          </a:r>
          <a:r>
            <a:rPr lang="en-GB" sz="2100" kern="1200" dirty="0" err="1">
              <a:latin typeface="Times New Roman" panose="02020603050405020304" pitchFamily="18" charset="0"/>
              <a:cs typeface="Times New Roman" panose="02020603050405020304" pitchFamily="18" charset="0"/>
            </a:rPr>
            <a:t>tránh</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chỉ</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định</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các</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loại</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thuốc</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có</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thể</a:t>
          </a:r>
          <a:r>
            <a:rPr lang="en-GB" sz="2100" kern="1200" dirty="0">
              <a:latin typeface="Times New Roman" panose="02020603050405020304" pitchFamily="18" charset="0"/>
              <a:cs typeface="Times New Roman" panose="02020603050405020304" pitchFamily="18" charset="0"/>
            </a:rPr>
            <a:t> </a:t>
          </a:r>
          <a:r>
            <a:rPr lang="en-GB" sz="2100" kern="1200" dirty="0" err="1">
              <a:latin typeface="Times New Roman" panose="02020603050405020304" pitchFamily="18" charset="0"/>
              <a:cs typeface="Times New Roman" panose="02020603050405020304" pitchFamily="18" charset="0"/>
            </a:rPr>
            <a:t>làm</a:t>
          </a:r>
          <a:r>
            <a:rPr lang="en-GB" sz="2100" kern="1200" dirty="0">
              <a:latin typeface="Times New Roman" panose="02020603050405020304" pitchFamily="18" charset="0"/>
              <a:cs typeface="Times New Roman" panose="02020603050405020304" pitchFamily="18" charset="0"/>
            </a:rPr>
            <a:t> </a:t>
          </a:r>
          <a:r>
            <a:rPr lang="vi-VN" sz="2100" kern="1200" dirty="0">
              <a:latin typeface="Times New Roman" panose="02020603050405020304" pitchFamily="18" charset="0"/>
              <a:cs typeface="Times New Roman" panose="02020603050405020304" pitchFamily="18" charset="0"/>
            </a:rPr>
            <a:t>mờ triệu chứng : </a:t>
          </a:r>
          <a:r>
            <a:rPr lang="vi-VN" sz="2100" b="1" i="1" kern="1200" dirty="0">
              <a:latin typeface="Times New Roman" panose="02020603050405020304" pitchFamily="18" charset="0"/>
              <a:cs typeface="Times New Roman" panose="02020603050405020304" pitchFamily="18" charset="0"/>
            </a:rPr>
            <a:t>Kháng sinh, hạ số</a:t>
          </a:r>
          <a:r>
            <a:rPr lang="vi-VN" sz="2100" kern="1200" dirty="0">
              <a:latin typeface="Times New Roman" panose="02020603050405020304" pitchFamily="18" charset="0"/>
              <a:cs typeface="Times New Roman" panose="02020603050405020304" pitchFamily="18" charset="0"/>
            </a:rPr>
            <a:t>t</a:t>
          </a:r>
          <a:endParaRPr lang="en-US" sz="2100" kern="1200" dirty="0">
            <a:latin typeface="Times New Roman" panose="02020603050405020304" pitchFamily="18" charset="0"/>
            <a:cs typeface="Times New Roman" panose="02020603050405020304" pitchFamily="18" charset="0"/>
          </a:endParaRPr>
        </a:p>
      </dsp:txBody>
      <dsp:txXfrm>
        <a:off x="69153" y="3123940"/>
        <a:ext cx="6357744" cy="127830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jpg>
</file>

<file path=ppt/media/image12.jpg>
</file>

<file path=ppt/media/image13.jpg>
</file>

<file path=ppt/media/image14.jpg>
</file>

<file path=ppt/media/image15.jpeg>
</file>

<file path=ppt/media/image16.jpeg>
</file>

<file path=ppt/media/image17.jpeg>
</file>

<file path=ppt/media/image18.jpeg>
</file>

<file path=ppt/media/image19.jpeg>
</file>

<file path=ppt/media/image2.png>
</file>

<file path=ppt/media/image20.jpeg>
</file>

<file path=ppt/media/image21.jpg>
</file>

<file path=ppt/media/image3.png>
</file>

<file path=ppt/media/image4.png>
</file>

<file path=ppt/media/image5.png>
</file>

<file path=ppt/media/image6.jp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6EF643-6A10-524D-89DF-DF26591185AC}" type="datetimeFigureOut">
              <a:rPr lang="en-VN" smtClean="0"/>
              <a:t>07/31/2021</a:t>
            </a:fld>
            <a:endParaRPr lang="en-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E66F77-094B-4B47-8472-2B93A43798D4}" type="slidenum">
              <a:rPr lang="en-VN" smtClean="0"/>
              <a:t>‹#›</a:t>
            </a:fld>
            <a:endParaRPr lang="en-VN"/>
          </a:p>
        </p:txBody>
      </p:sp>
    </p:spTree>
    <p:extLst>
      <p:ext uri="{BB962C8B-B14F-4D97-AF65-F5344CB8AC3E}">
        <p14:creationId xmlns:p14="http://schemas.microsoft.com/office/powerpoint/2010/main" val="1943733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X</a:t>
            </a:r>
            <a:r>
              <a:rPr lang="en-VN" dirty="0"/>
              <a:t>in chào các bạn. </a:t>
            </a:r>
            <a:r>
              <a:rPr lang="en-US" dirty="0"/>
              <a:t>C</a:t>
            </a:r>
            <a:r>
              <a:rPr lang="en-VN" dirty="0"/>
              <a:t>hủ đề của bài học hôm nay viêm ruột thừa : cách tiếp cận chẩn đoán và nguyên tắc xử lý. Sau khi theo dõi phần trình bày của tôi, các bạn có thắc mắc hoặc phản hồi thêm thì gửi qua địa chỉ mail thể hiện trên màn hình</a:t>
            </a:r>
          </a:p>
        </p:txBody>
      </p:sp>
      <p:sp>
        <p:nvSpPr>
          <p:cNvPr id="4" name="Slide Number Placeholder 3"/>
          <p:cNvSpPr>
            <a:spLocks noGrp="1"/>
          </p:cNvSpPr>
          <p:nvPr>
            <p:ph type="sldNum" sz="quarter" idx="5"/>
          </p:nvPr>
        </p:nvSpPr>
        <p:spPr/>
        <p:txBody>
          <a:bodyPr/>
          <a:lstStyle/>
          <a:p>
            <a:fld id="{9AE66F77-094B-4B47-8472-2B93A43798D4}" type="slidenum">
              <a:rPr lang="en-VN" smtClean="0"/>
              <a:t>1</a:t>
            </a:fld>
            <a:endParaRPr lang="en-VN"/>
          </a:p>
        </p:txBody>
      </p:sp>
    </p:spTree>
    <p:extLst>
      <p:ext uri="{BB962C8B-B14F-4D97-AF65-F5344CB8AC3E}">
        <p14:creationId xmlns:p14="http://schemas.microsoft.com/office/powerpoint/2010/main" val="5100784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TC </a:t>
            </a:r>
            <a:r>
              <a:rPr lang="en-US" sz="1200" kern="1200" dirty="0" err="1">
                <a:solidFill>
                  <a:schemeClr val="tx1"/>
                </a:solidFill>
                <a:effectLst/>
                <a:latin typeface="+mn-lt"/>
                <a:ea typeface="+mn-ea"/>
                <a:cs typeface="+mn-cs"/>
              </a:rPr>
              <a:t>toàn</a:t>
            </a:r>
            <a:r>
              <a:rPr lang="en-US" sz="1200" kern="1200" dirty="0">
                <a:solidFill>
                  <a:schemeClr val="tx1"/>
                </a:solidFill>
                <a:effectLst/>
                <a:latin typeface="+mn-lt"/>
                <a:ea typeface="+mn-ea"/>
                <a:cs typeface="+mn-cs"/>
              </a:rPr>
              <a:t> than</a:t>
            </a:r>
          </a:p>
          <a:p>
            <a:r>
              <a:rPr lang="en-US" sz="1200" kern="1200" dirty="0" err="1">
                <a:solidFill>
                  <a:schemeClr val="tx1"/>
                </a:solidFill>
                <a:effectLst/>
                <a:latin typeface="+mn-lt"/>
                <a:ea typeface="+mn-ea"/>
                <a:cs typeface="+mn-cs"/>
              </a:rPr>
              <a:t>Sốt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nhẹ</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khoảng</a:t>
            </a:r>
            <a:r>
              <a:rPr lang="en-US" sz="1200" kern="1200" dirty="0">
                <a:solidFill>
                  <a:schemeClr val="tx1"/>
                </a:solidFill>
                <a:effectLst/>
                <a:latin typeface="+mn-lt"/>
                <a:ea typeface="+mn-ea"/>
                <a:cs typeface="+mn-cs"/>
              </a:rPr>
              <a:t> 37,5</a:t>
            </a:r>
            <a:r>
              <a:rPr lang="en-US" sz="1200" kern="1200" baseline="30000" dirty="0">
                <a:solidFill>
                  <a:schemeClr val="tx1"/>
                </a:solidFill>
                <a:effectLst/>
                <a:latin typeface="+mn-lt"/>
                <a:ea typeface="+mn-ea"/>
                <a:cs typeface="+mn-cs"/>
              </a:rPr>
              <a:t>0</a:t>
            </a:r>
            <a:r>
              <a:rPr lang="en-US" sz="1200" kern="1200" dirty="0">
                <a:solidFill>
                  <a:schemeClr val="tx1"/>
                </a:solidFill>
                <a:effectLst/>
                <a:latin typeface="+mn-lt"/>
                <a:ea typeface="+mn-ea"/>
                <a:cs typeface="+mn-cs"/>
              </a:rPr>
              <a:t>C – 38</a:t>
            </a:r>
            <a:r>
              <a:rPr lang="en-US" sz="1200" kern="1200" baseline="30000" dirty="0">
                <a:solidFill>
                  <a:schemeClr val="tx1"/>
                </a:solidFill>
                <a:effectLst/>
                <a:latin typeface="+mn-lt"/>
                <a:ea typeface="+mn-ea"/>
                <a:cs typeface="+mn-cs"/>
              </a:rPr>
              <a:t>0</a:t>
            </a:r>
            <a:r>
              <a:rPr lang="en-US" sz="1200" kern="1200" dirty="0">
                <a:solidFill>
                  <a:schemeClr val="tx1"/>
                </a:solidFill>
                <a:effectLst/>
                <a:latin typeface="+mn-lt"/>
                <a:ea typeface="+mn-ea"/>
                <a:cs typeface="+mn-cs"/>
              </a:rPr>
              <a:t>C,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25-50%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cấp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nhiệt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mức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(&lt;37,5</a:t>
            </a:r>
            <a:r>
              <a:rPr lang="en-US" sz="1200" kern="1200" baseline="30000" dirty="0">
                <a:solidFill>
                  <a:schemeClr val="tx1"/>
                </a:solidFill>
                <a:effectLst/>
                <a:latin typeface="+mn-lt"/>
                <a:ea typeface="+mn-ea"/>
                <a:cs typeface="+mn-cs"/>
              </a:rPr>
              <a:t>0</a:t>
            </a:r>
            <a:r>
              <a:rPr lang="en-US" sz="1200" kern="1200" dirty="0">
                <a:solidFill>
                  <a:schemeClr val="tx1"/>
                </a:solidFill>
                <a:effectLst/>
                <a:latin typeface="+mn-lt"/>
                <a:ea typeface="+mn-ea"/>
                <a:cs typeface="+mn-cs"/>
              </a:rPr>
              <a:t>C)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viện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Sốt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cao</a:t>
            </a:r>
            <a:r>
              <a:rPr lang="en-US" sz="1200" kern="1200" dirty="0">
                <a:solidFill>
                  <a:schemeClr val="tx1"/>
                </a:solidFill>
                <a:effectLst/>
                <a:latin typeface="+mn-lt"/>
                <a:ea typeface="+mn-ea"/>
                <a:cs typeface="+mn-cs"/>
              </a:rPr>
              <a:t> ≥ 39</a:t>
            </a:r>
            <a:r>
              <a:rPr lang="en-US" sz="1200" kern="1200" baseline="30000" dirty="0">
                <a:solidFill>
                  <a:schemeClr val="tx1"/>
                </a:solidFill>
                <a:effectLst/>
                <a:latin typeface="+mn-lt"/>
                <a:ea typeface="+mn-ea"/>
                <a:cs typeface="+mn-cs"/>
              </a:rPr>
              <a:t>0</a:t>
            </a:r>
            <a:r>
              <a:rPr lang="en-US" sz="1200" kern="1200" dirty="0">
                <a:solidFill>
                  <a:schemeClr val="tx1"/>
                </a:solidFill>
                <a:effectLst/>
                <a:latin typeface="+mn-lt"/>
                <a:ea typeface="+mn-ea"/>
                <a:cs typeface="+mn-cs"/>
              </a:rPr>
              <a:t>C </a:t>
            </a:r>
            <a:r>
              <a:rPr lang="en-US" sz="1200" kern="1200" dirty="0" err="1">
                <a:solidFill>
                  <a:schemeClr val="tx1"/>
                </a:solidFill>
                <a:effectLst/>
                <a:latin typeface="+mn-lt"/>
                <a:ea typeface="+mn-ea"/>
                <a:cs typeface="+mn-cs"/>
              </a:rPr>
              <a:t>gợi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ý</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đã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trễ</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trường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nhiễm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độc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môi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lưỡi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vẻ</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mặt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nhiễm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trùng-nhiễm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độc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nhanh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nhanh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huyết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tụt</a:t>
            </a:r>
            <a:r>
              <a:rPr lang="en-US" dirty="0">
                <a:effectLst/>
              </a:rPr>
              <a:t> </a:t>
            </a:r>
            <a:endParaRPr lang="en-VN" dirty="0"/>
          </a:p>
        </p:txBody>
      </p:sp>
      <p:sp>
        <p:nvSpPr>
          <p:cNvPr id="4" name="Slide Number Placeholder 3"/>
          <p:cNvSpPr>
            <a:spLocks noGrp="1"/>
          </p:cNvSpPr>
          <p:nvPr>
            <p:ph type="sldNum" sz="quarter" idx="5"/>
          </p:nvPr>
        </p:nvSpPr>
        <p:spPr/>
        <p:txBody>
          <a:bodyPr/>
          <a:lstStyle/>
          <a:p>
            <a:fld id="{9AE66F77-094B-4B47-8472-2B93A43798D4}" type="slidenum">
              <a:rPr lang="en-VN" smtClean="0"/>
              <a:t>11</a:t>
            </a:fld>
            <a:endParaRPr lang="en-VN"/>
          </a:p>
        </p:txBody>
      </p:sp>
    </p:spTree>
    <p:extLst>
      <p:ext uri="{BB962C8B-B14F-4D97-AF65-F5344CB8AC3E}">
        <p14:creationId xmlns:p14="http://schemas.microsoft.com/office/powerpoint/2010/main" val="7327062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Theo </a:t>
            </a:r>
            <a:r>
              <a:rPr lang="en-US" dirty="0" err="1"/>
              <a:t>các</a:t>
            </a:r>
            <a:r>
              <a:rPr lang="en-US" dirty="0"/>
              <a:t> </a:t>
            </a:r>
            <a:r>
              <a:rPr lang="en-US" dirty="0" err="1"/>
              <a:t>ghi</a:t>
            </a:r>
            <a:r>
              <a:rPr lang="en-US" dirty="0"/>
              <a:t> </a:t>
            </a:r>
            <a:r>
              <a:rPr lang="en-US" dirty="0" err="1"/>
              <a:t>nhận</a:t>
            </a:r>
            <a:r>
              <a:rPr lang="en-US" dirty="0"/>
              <a:t> </a:t>
            </a:r>
            <a:r>
              <a:rPr lang="en-US" dirty="0" err="1"/>
              <a:t>nêu</a:t>
            </a:r>
            <a:r>
              <a:rPr lang="en-US" dirty="0"/>
              <a:t> </a:t>
            </a:r>
            <a:r>
              <a:rPr lang="en-US" dirty="0" err="1"/>
              <a:t>trên</a:t>
            </a:r>
            <a:r>
              <a:rPr lang="en-US" dirty="0"/>
              <a:t> </a:t>
            </a:r>
            <a:r>
              <a:rPr lang="en-US" dirty="0" err="1"/>
              <a:t>thì</a:t>
            </a:r>
            <a:r>
              <a:rPr lang="en-US" dirty="0"/>
              <a:t> </a:t>
            </a:r>
            <a:r>
              <a:rPr lang="en-VN" dirty="0"/>
              <a:t>không khó để chẩn đoán một trường hợp VRT cấp. Tuy nhiên, trên thực tế, bệnh cảnh lâm sàng của VRT rất đa dạng tuỳ thuộc vào vị trí giải phẫu, lứa tuổi, cơ địa của bệnh nhân. Vì tính đa dạng đó, nên Henri Mondor, một bs phẫu thuật nổi tiếng người Pháp đã viết</a:t>
            </a:r>
          </a:p>
          <a:p>
            <a:r>
              <a:rPr lang="en-US" dirty="0" err="1"/>
              <a:t>Cùng</a:t>
            </a:r>
            <a:r>
              <a:rPr lang="en-US" dirty="0"/>
              <a:t> </a:t>
            </a:r>
            <a:r>
              <a:rPr lang="en-US" dirty="0" err="1"/>
              <a:t>đề</a:t>
            </a:r>
            <a:r>
              <a:rPr lang="en-US" dirty="0"/>
              <a:t> </a:t>
            </a:r>
            <a:r>
              <a:rPr lang="en-US" dirty="0" err="1"/>
              <a:t>cập</a:t>
            </a:r>
            <a:r>
              <a:rPr lang="en-US" dirty="0"/>
              <a:t> </a:t>
            </a:r>
            <a:r>
              <a:rPr lang="en-US" dirty="0" err="1"/>
              <a:t>đến</a:t>
            </a:r>
            <a:r>
              <a:rPr lang="en-US" dirty="0"/>
              <a:t> </a:t>
            </a:r>
            <a:r>
              <a:rPr lang="en-US" dirty="0" err="1"/>
              <a:t>các</a:t>
            </a:r>
            <a:r>
              <a:rPr lang="en-US" dirty="0"/>
              <a:t> </a:t>
            </a:r>
            <a:r>
              <a:rPr lang="en-US" dirty="0" err="1"/>
              <a:t>thể</a:t>
            </a:r>
            <a:r>
              <a:rPr lang="en-US" dirty="0"/>
              <a:t> </a:t>
            </a:r>
            <a:r>
              <a:rPr lang="en-US" dirty="0" err="1"/>
              <a:t>bệnh</a:t>
            </a:r>
            <a:r>
              <a:rPr lang="en-US" dirty="0"/>
              <a:t> </a:t>
            </a:r>
            <a:r>
              <a:rPr lang="en-US" dirty="0" err="1"/>
              <a:t>đa</a:t>
            </a:r>
            <a:r>
              <a:rPr lang="en-US" dirty="0"/>
              <a:t> </a:t>
            </a:r>
            <a:r>
              <a:rPr lang="en-US" dirty="0" err="1"/>
              <a:t>dạng</a:t>
            </a:r>
            <a:r>
              <a:rPr lang="en-US" dirty="0"/>
              <a:t> </a:t>
            </a:r>
            <a:r>
              <a:rPr lang="en-US" dirty="0" err="1"/>
              <a:t>của</a:t>
            </a:r>
            <a:r>
              <a:rPr lang="en-US" dirty="0"/>
              <a:t> VRT, </a:t>
            </a:r>
            <a:r>
              <a:rPr lang="en-US" dirty="0" err="1"/>
              <a:t>thầy</a:t>
            </a:r>
            <a:r>
              <a:rPr lang="en-US" dirty="0"/>
              <a:t> </a:t>
            </a:r>
            <a:r>
              <a:rPr lang="en-US" dirty="0" err="1"/>
              <a:t>Nguyễn</a:t>
            </a:r>
            <a:r>
              <a:rPr lang="en-US" dirty="0"/>
              <a:t> </a:t>
            </a:r>
            <a:r>
              <a:rPr lang="en-US" dirty="0" err="1"/>
              <a:t>Đình</a:t>
            </a:r>
            <a:r>
              <a:rPr lang="en-US" dirty="0"/>
              <a:t> </a:t>
            </a:r>
            <a:r>
              <a:rPr lang="en-US" dirty="0" err="1"/>
              <a:t>Hối</a:t>
            </a:r>
            <a:r>
              <a:rPr lang="en-US" dirty="0"/>
              <a:t> </a:t>
            </a:r>
            <a:r>
              <a:rPr lang="en-US" dirty="0" err="1"/>
              <a:t>cũng</a:t>
            </a:r>
            <a:r>
              <a:rPr lang="en-US" dirty="0"/>
              <a:t> </a:t>
            </a:r>
            <a:r>
              <a:rPr lang="en-US" dirty="0" err="1"/>
              <a:t>đã</a:t>
            </a:r>
            <a:r>
              <a:rPr lang="en-US" dirty="0"/>
              <a:t> </a:t>
            </a:r>
            <a:r>
              <a:rPr lang="en-US" dirty="0" err="1"/>
              <a:t>nhắc</a:t>
            </a:r>
            <a:r>
              <a:rPr lang="en-US" dirty="0"/>
              <a:t> </a:t>
            </a:r>
            <a:r>
              <a:rPr lang="en-US" dirty="0" err="1"/>
              <a:t>nhở</a:t>
            </a:r>
            <a:r>
              <a:rPr lang="en-US" dirty="0"/>
              <a:t> </a:t>
            </a:r>
            <a:r>
              <a:rPr lang="en-US" dirty="0" err="1"/>
              <a:t>các</a:t>
            </a:r>
            <a:r>
              <a:rPr lang="en-US" dirty="0"/>
              <a:t> PTV </a:t>
            </a:r>
            <a:r>
              <a:rPr lang="en-US" dirty="0" err="1"/>
              <a:t>chúng</a:t>
            </a:r>
            <a:r>
              <a:rPr lang="en-US" dirty="0"/>
              <a:t> ta </a:t>
            </a:r>
            <a:r>
              <a:rPr lang="en-US" dirty="0" err="1"/>
              <a:t>là</a:t>
            </a:r>
            <a:endParaRPr lang="en-US" dirty="0"/>
          </a:p>
          <a:p>
            <a:r>
              <a:rPr lang="en-US" dirty="0" err="1"/>
              <a:t>Trong</a:t>
            </a:r>
            <a:r>
              <a:rPr lang="en-US" dirty="0"/>
              <a:t> </a:t>
            </a:r>
            <a:r>
              <a:rPr lang="en-US" dirty="0" err="1"/>
              <a:t>khi</a:t>
            </a:r>
            <a:r>
              <a:rPr lang="en-US" dirty="0"/>
              <a:t> </a:t>
            </a:r>
            <a:r>
              <a:rPr lang="en-US" dirty="0" err="1"/>
              <a:t>đó</a:t>
            </a:r>
            <a:r>
              <a:rPr lang="en-US" dirty="0"/>
              <a:t>, </a:t>
            </a:r>
            <a:r>
              <a:rPr lang="en-US" dirty="0" err="1"/>
              <a:t>bệnh</a:t>
            </a:r>
            <a:r>
              <a:rPr lang="en-US" dirty="0"/>
              <a:t> </a:t>
            </a:r>
            <a:r>
              <a:rPr lang="en-US" dirty="0" err="1"/>
              <a:t>lý</a:t>
            </a:r>
            <a:r>
              <a:rPr lang="en-US" dirty="0"/>
              <a:t> VRT </a:t>
            </a:r>
            <a:r>
              <a:rPr lang="en-US" dirty="0" err="1"/>
              <a:t>lại</a:t>
            </a:r>
            <a:r>
              <a:rPr lang="en-US" dirty="0"/>
              <a:t> </a:t>
            </a:r>
            <a:r>
              <a:rPr lang="en-US" dirty="0" err="1"/>
              <a:t>là</a:t>
            </a:r>
            <a:r>
              <a:rPr lang="en-US" dirty="0"/>
              <a:t> </a:t>
            </a:r>
            <a:r>
              <a:rPr lang="en-US" dirty="0" err="1"/>
              <a:t>bệnh</a:t>
            </a:r>
            <a:r>
              <a:rPr lang="en-US" dirty="0"/>
              <a:t> </a:t>
            </a:r>
            <a:r>
              <a:rPr lang="en-US" dirty="0" err="1"/>
              <a:t>rất</a:t>
            </a:r>
            <a:r>
              <a:rPr lang="en-US" dirty="0"/>
              <a:t> </a:t>
            </a:r>
            <a:r>
              <a:rPr lang="en-US" dirty="0" err="1"/>
              <a:t>phổ</a:t>
            </a:r>
            <a:r>
              <a:rPr lang="en-US" dirty="0"/>
              <a:t> </a:t>
            </a:r>
            <a:r>
              <a:rPr lang="en-US" dirty="0" err="1"/>
              <a:t>biến</a:t>
            </a:r>
            <a:r>
              <a:rPr lang="en-US" dirty="0"/>
              <a:t>, </a:t>
            </a:r>
            <a:r>
              <a:rPr lang="en-US" dirty="0" err="1"/>
              <a:t>như</a:t>
            </a:r>
            <a:r>
              <a:rPr lang="en-US" dirty="0"/>
              <a:t> Lancet </a:t>
            </a:r>
            <a:r>
              <a:rPr lang="en-US" dirty="0" err="1"/>
              <a:t>đã</a:t>
            </a:r>
            <a:r>
              <a:rPr lang="en-US" dirty="0"/>
              <a:t> </a:t>
            </a:r>
            <a:r>
              <a:rPr lang="en-US" dirty="0" err="1"/>
              <a:t>nhận</a:t>
            </a:r>
            <a:r>
              <a:rPr lang="en-US" dirty="0"/>
              <a:t> </a:t>
            </a:r>
            <a:r>
              <a:rPr lang="en-US" dirty="0" err="1"/>
              <a:t>định</a:t>
            </a:r>
            <a:r>
              <a:rPr lang="en-US" dirty="0"/>
              <a:t> </a:t>
            </a:r>
            <a:r>
              <a:rPr lang="en-US" dirty="0" err="1"/>
              <a:t>phải</a:t>
            </a:r>
            <a:r>
              <a:rPr lang="en-US" dirty="0"/>
              <a:t> </a:t>
            </a:r>
            <a:r>
              <a:rPr lang="en-US" dirty="0" err="1"/>
              <a:t>nghĩ</a:t>
            </a:r>
            <a:r>
              <a:rPr lang="en-US" dirty="0"/>
              <a:t> </a:t>
            </a:r>
            <a:r>
              <a:rPr lang="en-US" dirty="0" err="1"/>
              <a:t>đến</a:t>
            </a:r>
            <a:r>
              <a:rPr lang="en-US" dirty="0"/>
              <a:t> </a:t>
            </a:r>
            <a:r>
              <a:rPr lang="en-US" dirty="0" err="1"/>
              <a:t>khả</a:t>
            </a:r>
            <a:r>
              <a:rPr lang="en-US" dirty="0"/>
              <a:t> </a:t>
            </a:r>
            <a:r>
              <a:rPr lang="en-US" dirty="0" err="1"/>
              <a:t>năng</a:t>
            </a:r>
            <a:r>
              <a:rPr lang="en-US" dirty="0"/>
              <a:t> VRT </a:t>
            </a:r>
            <a:r>
              <a:rPr lang="en-US" dirty="0" err="1"/>
              <a:t>trước</a:t>
            </a:r>
            <a:r>
              <a:rPr lang="en-US" dirty="0"/>
              <a:t> </a:t>
            </a:r>
            <a:r>
              <a:rPr lang="en-US" dirty="0" err="1"/>
              <a:t>mọi</a:t>
            </a:r>
            <a:r>
              <a:rPr lang="en-US" dirty="0"/>
              <a:t> </a:t>
            </a:r>
            <a:r>
              <a:rPr lang="en-US" dirty="0" err="1"/>
              <a:t>tình</a:t>
            </a:r>
            <a:r>
              <a:rPr lang="en-US" dirty="0"/>
              <a:t> </a:t>
            </a:r>
            <a:r>
              <a:rPr lang="en-US" dirty="0" err="1"/>
              <a:t>huống</a:t>
            </a:r>
            <a:r>
              <a:rPr lang="en-US" dirty="0"/>
              <a:t> </a:t>
            </a:r>
            <a:r>
              <a:rPr lang="en-US" dirty="0" err="1"/>
              <a:t>đau</a:t>
            </a:r>
            <a:r>
              <a:rPr lang="en-US" dirty="0"/>
              <a:t> </a:t>
            </a:r>
            <a:r>
              <a:rPr lang="en-US" dirty="0" err="1"/>
              <a:t>bụng</a:t>
            </a:r>
            <a:r>
              <a:rPr lang="en-US" dirty="0"/>
              <a:t> </a:t>
            </a:r>
            <a:r>
              <a:rPr lang="en-US" dirty="0" err="1"/>
              <a:t>cấp</a:t>
            </a:r>
            <a:r>
              <a:rPr lang="en-US" dirty="0"/>
              <a:t>.</a:t>
            </a:r>
          </a:p>
          <a:p>
            <a:r>
              <a:rPr lang="en-US" dirty="0" err="1"/>
              <a:t>Như</a:t>
            </a:r>
            <a:r>
              <a:rPr lang="en-US" dirty="0"/>
              <a:t> </a:t>
            </a:r>
            <a:r>
              <a:rPr lang="en-US" dirty="0" err="1"/>
              <a:t>vậy</a:t>
            </a:r>
            <a:r>
              <a:rPr lang="en-US" dirty="0"/>
              <a:t>, </a:t>
            </a:r>
            <a:r>
              <a:rPr lang="en-US" dirty="0" err="1"/>
              <a:t>làm</a:t>
            </a:r>
            <a:r>
              <a:rPr lang="en-US" dirty="0"/>
              <a:t> </a:t>
            </a:r>
            <a:r>
              <a:rPr lang="en-US" dirty="0" err="1"/>
              <a:t>cách</a:t>
            </a:r>
            <a:r>
              <a:rPr lang="en-US" dirty="0"/>
              <a:t> </a:t>
            </a:r>
            <a:r>
              <a:rPr lang="en-US" dirty="0" err="1"/>
              <a:t>nào</a:t>
            </a:r>
            <a:r>
              <a:rPr lang="en-US" dirty="0"/>
              <a:t> </a:t>
            </a:r>
            <a:r>
              <a:rPr lang="en-US" dirty="0" err="1"/>
              <a:t>để</a:t>
            </a:r>
            <a:r>
              <a:rPr lang="en-US" dirty="0"/>
              <a:t> </a:t>
            </a:r>
            <a:r>
              <a:rPr lang="en-US" dirty="0" err="1"/>
              <a:t>tránh</a:t>
            </a:r>
            <a:r>
              <a:rPr lang="en-US" dirty="0"/>
              <a:t> </a:t>
            </a:r>
            <a:r>
              <a:rPr lang="en-US" dirty="0" err="1"/>
              <a:t>bỏ</a:t>
            </a:r>
            <a:r>
              <a:rPr lang="en-US" dirty="0"/>
              <a:t> </a:t>
            </a:r>
            <a:r>
              <a:rPr lang="en-US" dirty="0" err="1"/>
              <a:t>sót</a:t>
            </a:r>
            <a:r>
              <a:rPr lang="en-US" dirty="0"/>
              <a:t> </a:t>
            </a:r>
            <a:r>
              <a:rPr lang="en-US" dirty="0" err="1"/>
              <a:t>bệnh</a:t>
            </a:r>
            <a:r>
              <a:rPr lang="en-US" dirty="0"/>
              <a:t>?</a:t>
            </a:r>
            <a:endParaRPr lang="en-VN" dirty="0"/>
          </a:p>
        </p:txBody>
      </p:sp>
      <p:sp>
        <p:nvSpPr>
          <p:cNvPr id="4" name="Slide Number Placeholder 3"/>
          <p:cNvSpPr>
            <a:spLocks noGrp="1"/>
          </p:cNvSpPr>
          <p:nvPr>
            <p:ph type="sldNum" sz="quarter" idx="5"/>
          </p:nvPr>
        </p:nvSpPr>
        <p:spPr/>
        <p:txBody>
          <a:bodyPr/>
          <a:lstStyle/>
          <a:p>
            <a:fld id="{9AE66F77-094B-4B47-8472-2B93A43798D4}" type="slidenum">
              <a:rPr lang="en-VN" smtClean="0"/>
              <a:t>12</a:t>
            </a:fld>
            <a:endParaRPr lang="en-VN"/>
          </a:p>
        </p:txBody>
      </p:sp>
    </p:spTree>
    <p:extLst>
      <p:ext uri="{BB962C8B-B14F-4D97-AF65-F5344CB8AC3E}">
        <p14:creationId xmlns:p14="http://schemas.microsoft.com/office/powerpoint/2010/main" val="29235143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kern="1200" dirty="0">
                <a:solidFill>
                  <a:schemeClr val="tx1"/>
                </a:solidFill>
                <a:effectLst/>
                <a:latin typeface="+mn-lt"/>
                <a:ea typeface="+mn-ea"/>
                <a:cs typeface="+mn-cs"/>
              </a:rPr>
              <a:t>Số lượng bạch cầu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tăng ở mức độ vừa phải, với tỉ lệ bạch cầu đa nhân trung tính chiếm đa số (thường &gt; 75% trong 78% các trường hợp). </a:t>
            </a:r>
            <a:r>
              <a:rPr lang="en-US" sz="1200" kern="1200" dirty="0" err="1">
                <a:solidFill>
                  <a:schemeClr val="tx1"/>
                </a:solidFill>
                <a:effectLst/>
                <a:latin typeface="+mn-lt"/>
                <a:ea typeface="+mn-ea"/>
                <a:cs typeface="+mn-cs"/>
              </a:rPr>
              <a:t>Số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lượng</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bạch cầu </a:t>
            </a:r>
            <a:r>
              <a:rPr lang="en-US" sz="1200" kern="1200" dirty="0" err="1">
                <a:solidFill>
                  <a:schemeClr val="tx1"/>
                </a:solidFill>
                <a:effectLst/>
                <a:latin typeface="+mn-lt"/>
                <a:ea typeface="+mn-ea"/>
                <a:cs typeface="+mn-cs"/>
              </a:rPr>
              <a:t>tăng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cao</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&gt; 18.000/mm</a:t>
            </a:r>
            <a:r>
              <a:rPr lang="vi-VN" sz="1200" kern="1200" baseline="30000" dirty="0">
                <a:solidFill>
                  <a:schemeClr val="tx1"/>
                </a:solidFill>
                <a:effectLst/>
                <a:latin typeface="+mn-lt"/>
                <a:ea typeface="+mn-ea"/>
                <a:cs typeface="+mn-cs"/>
              </a:rPr>
              <a:t>3</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ý</a:t>
            </a:r>
            <a:r>
              <a:rPr lang="en-US" sz="1200" kern="1200" dirty="0">
                <a:solidFill>
                  <a:schemeClr val="tx1"/>
                </a:solidFill>
                <a:effectLst/>
                <a:latin typeface="+mn-lt"/>
                <a:ea typeface="+mn-ea"/>
                <a:cs typeface="+mn-cs"/>
              </a:rPr>
              <a:t> VRT </a:t>
            </a:r>
            <a:r>
              <a:rPr lang="vi-VN" sz="1200" kern="1200" dirty="0">
                <a:solidFill>
                  <a:schemeClr val="tx1"/>
                </a:solidFill>
                <a:effectLst/>
                <a:latin typeface="+mn-lt"/>
                <a:ea typeface="+mn-ea"/>
                <a:cs typeface="+mn-cs"/>
              </a:rPr>
              <a:t>có thể đã có biến chứng.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cứu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thấy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độ</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nhạy</a:t>
            </a:r>
            <a:r>
              <a:rPr lang="en-US" sz="1200" kern="1200" dirty="0">
                <a:solidFill>
                  <a:schemeClr val="tx1"/>
                </a:solidFill>
                <a:effectLst/>
                <a:latin typeface="+mn-lt"/>
                <a:ea typeface="+mn-ea"/>
                <a:cs typeface="+mn-cs"/>
              </a:rPr>
              <a:t> 76%, </a:t>
            </a:r>
            <a:r>
              <a:rPr lang="en-US" sz="1200" kern="1200" dirty="0" err="1">
                <a:solidFill>
                  <a:schemeClr val="tx1"/>
                </a:solidFill>
                <a:effectLst/>
                <a:latin typeface="+mn-lt"/>
                <a:ea typeface="+mn-ea"/>
                <a:cs typeface="+mn-cs"/>
              </a:rPr>
              <a:t>độ</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đặc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hiệu</a:t>
            </a:r>
            <a:r>
              <a:rPr lang="en-US" sz="1200" kern="1200" dirty="0">
                <a:solidFill>
                  <a:schemeClr val="tx1"/>
                </a:solidFill>
                <a:effectLst/>
                <a:latin typeface="+mn-lt"/>
                <a:ea typeface="+mn-ea"/>
                <a:cs typeface="+mn-cs"/>
              </a:rPr>
              <a:t> 52%, </a:t>
            </a:r>
            <a:r>
              <a:rPr lang="en-US" sz="1200" kern="1200" dirty="0" err="1">
                <a:solidFill>
                  <a:schemeClr val="tx1"/>
                </a:solidFill>
                <a:effectLst/>
                <a:latin typeface="+mn-lt"/>
                <a:ea typeface="+mn-ea"/>
                <a:cs typeface="+mn-cs"/>
              </a:rPr>
              <a:t>giá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dương</a:t>
            </a:r>
            <a:r>
              <a:rPr lang="en-US" sz="1200" kern="1200" dirty="0">
                <a:solidFill>
                  <a:schemeClr val="tx1"/>
                </a:solidFill>
                <a:effectLst/>
                <a:latin typeface="+mn-lt"/>
                <a:ea typeface="+mn-ea"/>
                <a:cs typeface="+mn-cs"/>
              </a:rPr>
              <a:t> 42%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âm</a:t>
            </a:r>
            <a:r>
              <a:rPr lang="en-US" sz="1200" kern="1200" dirty="0">
                <a:solidFill>
                  <a:schemeClr val="tx1"/>
                </a:solidFill>
                <a:effectLst/>
                <a:latin typeface="+mn-lt"/>
                <a:ea typeface="+mn-ea"/>
                <a:cs typeface="+mn-cs"/>
              </a:rPr>
              <a:t> 82%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Nói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chung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đếm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lượng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cầu</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là xét nghiệm rẻ tiền, nhanh chóng nhưng không đặc hiệu. Không có ngưỡng giá trị nào của công thức bạch cầu có </a:t>
            </a:r>
            <a:r>
              <a:rPr lang="en-US" sz="1200" kern="1200" dirty="0" err="1">
                <a:solidFill>
                  <a:schemeClr val="tx1"/>
                </a:solidFill>
                <a:effectLst/>
                <a:latin typeface="+mn-lt"/>
                <a:ea typeface="+mn-ea"/>
                <a:cs typeface="+mn-cs"/>
              </a:rPr>
              <a:t>ý</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nghĩa</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xác định hay loại trừ chắc chắn chẩn đoán </a:t>
            </a:r>
            <a:r>
              <a:rPr lang="en-US" sz="1200" kern="1200" dirty="0">
                <a:solidFill>
                  <a:schemeClr val="tx1"/>
                </a:solidFill>
                <a:effectLst/>
                <a:latin typeface="+mn-lt"/>
                <a:ea typeface="+mn-ea"/>
                <a:cs typeface="+mn-cs"/>
              </a:rPr>
              <a:t>VRT</a:t>
            </a:r>
            <a:r>
              <a:rPr lang="vi-VN" sz="1200" kern="1200" dirty="0">
                <a:solidFill>
                  <a:schemeClr val="tx1"/>
                </a:solidFill>
                <a:effectLst/>
                <a:latin typeface="+mn-lt"/>
                <a:ea typeface="+mn-ea"/>
                <a:cs typeface="+mn-cs"/>
              </a:rPr>
              <a:t>.</a:t>
            </a:r>
            <a:endParaRPr lang="en-US" sz="1400" kern="1200" dirty="0">
              <a:solidFill>
                <a:schemeClr val="tx1"/>
              </a:solidFill>
              <a:effectLst/>
              <a:latin typeface="+mn-lt"/>
              <a:ea typeface="+mn-ea"/>
              <a:cs typeface="+mn-cs"/>
            </a:endParaRPr>
          </a:p>
          <a:p>
            <a:pPr lvl="2"/>
            <a:r>
              <a:rPr lang="vi-VN" sz="1200" b="1" i="1" kern="1200" dirty="0">
                <a:solidFill>
                  <a:schemeClr val="tx1"/>
                </a:solidFill>
                <a:effectLst/>
                <a:latin typeface="+mn-lt"/>
                <a:ea typeface="+mn-ea"/>
                <a:cs typeface="+mn-cs"/>
              </a:rPr>
              <a:t>C-reactive protein</a:t>
            </a:r>
            <a:r>
              <a:rPr lang="en-US" sz="1200" b="1" i="1" kern="1200" dirty="0">
                <a:solidFill>
                  <a:schemeClr val="tx1"/>
                </a:solidFill>
                <a:effectLst/>
                <a:latin typeface="+mn-lt"/>
                <a:ea typeface="+mn-ea"/>
                <a:cs typeface="+mn-cs"/>
              </a:rPr>
              <a:t> (CRP) </a:t>
            </a:r>
            <a:endParaRPr lang="en-US" sz="1400" b="1" i="1" kern="1200" dirty="0">
              <a:solidFill>
                <a:schemeClr val="tx1"/>
              </a:solidFill>
              <a:effectLst/>
              <a:latin typeface="+mn-lt"/>
              <a:ea typeface="+mn-ea"/>
              <a:cs typeface="+mn-cs"/>
            </a:endParaRPr>
          </a:p>
          <a:p>
            <a:r>
              <a:rPr lang="vi-VN" sz="1200" kern="1200" dirty="0">
                <a:solidFill>
                  <a:schemeClr val="tx1"/>
                </a:solidFill>
                <a:effectLst/>
                <a:latin typeface="+mn-lt"/>
                <a:ea typeface="+mn-ea"/>
                <a:cs typeface="+mn-cs"/>
              </a:rPr>
              <a:t>CRP là yếu tố phản ứng viêm trong giai đoạn cấp tính do gan tạo ra để đáp ứng lại tình trạng nhiễm trùng. Lượng CRP trong máu tăng trong vòng 6-12 giờ sau khi có tình trạng viêm mô cấp tính. Một số nghiên cứu tiền cứu ở những bệnh nhân trưởng thành nghi </a:t>
            </a:r>
            <a:r>
              <a:rPr lang="en-US" sz="1200" kern="1200" dirty="0">
                <a:solidFill>
                  <a:schemeClr val="tx1"/>
                </a:solidFill>
                <a:effectLst/>
                <a:latin typeface="+mn-lt"/>
                <a:ea typeface="+mn-ea"/>
                <a:cs typeface="+mn-cs"/>
              </a:rPr>
              <a:t>VRT</a:t>
            </a:r>
            <a:r>
              <a:rPr lang="vi-VN" sz="1200" kern="1200" dirty="0">
                <a:solidFill>
                  <a:schemeClr val="tx1"/>
                </a:solidFill>
                <a:effectLst/>
                <a:latin typeface="+mn-lt"/>
                <a:ea typeface="+mn-ea"/>
                <a:cs typeface="+mn-cs"/>
              </a:rPr>
              <a:t> có triệu chứng kéo dài hơn 24 giờ</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nhận</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giá trị tiên đoán âm tính là 100%</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nếu</a:t>
            </a:r>
            <a:r>
              <a:rPr lang="en-US" sz="1200" kern="1200" dirty="0">
                <a:solidFill>
                  <a:schemeClr val="tx1"/>
                </a:solidFill>
                <a:effectLst/>
                <a:latin typeface="+mn-lt"/>
                <a:ea typeface="+mn-ea"/>
                <a:cs typeface="+mn-cs"/>
              </a:rPr>
              <a:t> CRP </a:t>
            </a:r>
            <a:r>
              <a:rPr lang="en-US" sz="1200" kern="1200" dirty="0" err="1">
                <a:solidFill>
                  <a:schemeClr val="tx1"/>
                </a:solidFill>
                <a:effectLst/>
                <a:latin typeface="+mn-lt"/>
                <a:ea typeface="+mn-ea"/>
                <a:cs typeface="+mn-cs"/>
              </a:rPr>
              <a:t>bình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vi-VN" sz="1200" kern="1200" dirty="0">
                <a:solidFill>
                  <a:schemeClr val="tx1"/>
                </a:solidFill>
                <a:effectLst/>
                <a:latin typeface="+mn-lt"/>
                <a:ea typeface="+mn-ea"/>
                <a:cs typeface="+mn-cs"/>
              </a:rPr>
              <a:t>.</a:t>
            </a:r>
            <a:endParaRPr lang="en-US" sz="1400" kern="1200" dirty="0">
              <a:solidFill>
                <a:schemeClr val="tx1"/>
              </a:solidFill>
              <a:effectLst/>
              <a:latin typeface="+mn-lt"/>
              <a:ea typeface="+mn-ea"/>
              <a:cs typeface="+mn-cs"/>
            </a:endParaRPr>
          </a:p>
          <a:p>
            <a:endParaRPr lang="en-VN" dirty="0"/>
          </a:p>
        </p:txBody>
      </p:sp>
      <p:sp>
        <p:nvSpPr>
          <p:cNvPr id="4" name="Slide Number Placeholder 3"/>
          <p:cNvSpPr>
            <a:spLocks noGrp="1"/>
          </p:cNvSpPr>
          <p:nvPr>
            <p:ph type="sldNum" sz="quarter" idx="5"/>
          </p:nvPr>
        </p:nvSpPr>
        <p:spPr/>
        <p:txBody>
          <a:bodyPr/>
          <a:lstStyle/>
          <a:p>
            <a:fld id="{9AE66F77-094B-4B47-8472-2B93A43798D4}" type="slidenum">
              <a:rPr lang="en-VN" smtClean="0"/>
              <a:t>13</a:t>
            </a:fld>
            <a:endParaRPr lang="en-VN"/>
          </a:p>
        </p:txBody>
      </p:sp>
    </p:spTree>
    <p:extLst>
      <p:ext uri="{BB962C8B-B14F-4D97-AF65-F5344CB8AC3E}">
        <p14:creationId xmlns:p14="http://schemas.microsoft.com/office/powerpoint/2010/main" val="39775929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sz="1200" kern="1200" dirty="0">
                <a:solidFill>
                  <a:schemeClr val="tx1"/>
                </a:solidFill>
                <a:effectLst/>
                <a:latin typeface="+mn-lt"/>
                <a:ea typeface="+mn-ea"/>
                <a:cs typeface="+mn-cs"/>
              </a:rPr>
              <a:t>S</a:t>
            </a:r>
            <a:r>
              <a:rPr lang="en-US" sz="1200" kern="1200" dirty="0" err="1">
                <a:solidFill>
                  <a:schemeClr val="tx1"/>
                </a:solidFill>
                <a:effectLst/>
                <a:latin typeface="+mn-lt"/>
                <a:ea typeface="+mn-ea"/>
                <a:cs typeface="+mn-cs"/>
              </a:rPr>
              <a:t>iêu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phương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rẻ</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tiền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sẵn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mọi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tuyến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rộng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ngờ</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Dấu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hiệu</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trên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bằng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tương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đối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bổ</a:t>
            </a:r>
            <a:r>
              <a:rPr lang="en-US" sz="1200" kern="1200" dirty="0">
                <a:solidFill>
                  <a:schemeClr val="tx1"/>
                </a:solidFill>
                <a:effectLst/>
                <a:latin typeface="+mn-lt"/>
                <a:ea typeface="+mn-ea"/>
                <a:cs typeface="+mn-cs"/>
              </a:rPr>
              <a:t> sung </a:t>
            </a:r>
            <a:r>
              <a:rPr lang="en-US" sz="1200" kern="1200" dirty="0" err="1">
                <a:solidFill>
                  <a:schemeClr val="tx1"/>
                </a:solidFill>
                <a:effectLst/>
                <a:latin typeface="+mn-lt"/>
                <a:ea typeface="+mn-ea"/>
                <a:cs typeface="+mn-cs"/>
              </a:rPr>
              <a:t>thêm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quyết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định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phù</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thông</a:t>
            </a:r>
            <a:r>
              <a:rPr lang="en-US" sz="1200" kern="1200" dirty="0">
                <a:solidFill>
                  <a:schemeClr val="tx1"/>
                </a:solidFill>
                <a:effectLst/>
                <a:latin typeface="+mn-lt"/>
                <a:ea typeface="+mn-ea"/>
                <a:cs typeface="+mn-cs"/>
              </a:rPr>
              <a:t> tin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người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ảnh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ống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kính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ngoài</a:t>
            </a:r>
            <a:r>
              <a:rPr lang="en-US" sz="1200" kern="1200" dirty="0">
                <a:solidFill>
                  <a:schemeClr val="tx1"/>
                </a:solidFill>
                <a:effectLst/>
                <a:latin typeface="+mn-lt"/>
                <a:ea typeface="+mn-ea"/>
                <a:cs typeface="+mn-cs"/>
              </a:rPr>
              <a:t> &gt; 6mm,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xẹp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ép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đầu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dò</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ngón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tay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cắt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dọc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hoặc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cắt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ngang</a:t>
            </a:r>
            <a:r>
              <a:rPr lang="en-US" sz="1200" kern="1200" dirty="0">
                <a:solidFill>
                  <a:schemeClr val="tx1"/>
                </a:solidFill>
                <a:effectLst/>
                <a:latin typeface="+mn-lt"/>
                <a:ea typeface="+mn-ea"/>
                <a:cs typeface="+mn-cs"/>
              </a:rPr>
              <a:t>). Khi VRT </a:t>
            </a:r>
            <a:r>
              <a:rPr lang="en-US" sz="1200" kern="1200" dirty="0" err="1">
                <a:solidFill>
                  <a:schemeClr val="tx1"/>
                </a:solidFill>
                <a:effectLst/>
                <a:latin typeface="+mn-lt"/>
                <a:ea typeface="+mn-ea"/>
                <a:cs typeface="+mn-cs"/>
              </a:rPr>
              <a:t>vỡ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thấy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tụ</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dịch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quanh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tràng</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lan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tỏa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thấy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sỏi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lòng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N</a:t>
            </a:r>
            <a:r>
              <a:rPr lang="vi-VN" sz="1200" kern="1200" dirty="0">
                <a:solidFill>
                  <a:schemeClr val="tx1"/>
                </a:solidFill>
                <a:effectLst/>
                <a:latin typeface="+mn-lt"/>
                <a:ea typeface="+mn-ea"/>
                <a:cs typeface="+mn-cs"/>
              </a:rPr>
              <a:t>hiều nghiên cứu cho thấy độ nhạy của siêu âm là 83%, độ đặc hiệu 9</a:t>
            </a:r>
            <a:r>
              <a:rPr lang="en-US" sz="1200" kern="1200" dirty="0">
                <a:solidFill>
                  <a:schemeClr val="tx1"/>
                </a:solidFill>
                <a:effectLst/>
                <a:latin typeface="+mn-lt"/>
                <a:ea typeface="+mn-ea"/>
                <a:cs typeface="+mn-cs"/>
              </a:rPr>
              <a:t>3</a:t>
            </a:r>
            <a:r>
              <a:rPr lang="vi-VN" sz="1200" kern="1200" dirty="0">
                <a:solidFill>
                  <a:schemeClr val="tx1"/>
                </a:solidFill>
                <a:effectLst/>
                <a:latin typeface="+mn-lt"/>
                <a:ea typeface="+mn-ea"/>
                <a:cs typeface="+mn-cs"/>
              </a:rPr>
              <a:t>%, giá trị tiên đoán dương 86%, giá trị tiên đoán âm 94%</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VRT</a:t>
            </a:r>
            <a:r>
              <a:rPr lang="vi-VN"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Si</a:t>
            </a:r>
            <a:r>
              <a:rPr lang="vi-VN" sz="1200" kern="1200" dirty="0">
                <a:solidFill>
                  <a:schemeClr val="tx1"/>
                </a:solidFill>
                <a:effectLst/>
                <a:latin typeface="+mn-lt"/>
                <a:ea typeface="+mn-ea"/>
                <a:cs typeface="+mn-cs"/>
              </a:rPr>
              <a:t>êu âm </a:t>
            </a:r>
            <a:r>
              <a:rPr lang="en-US" sz="1200" kern="1200" dirty="0" err="1">
                <a:solidFill>
                  <a:schemeClr val="tx1"/>
                </a:solidFill>
                <a:effectLst/>
                <a:latin typeface="+mn-lt"/>
                <a:ea typeface="+mn-ea"/>
                <a:cs typeface="+mn-cs"/>
              </a:rPr>
              <a:t>còn</a:t>
            </a:r>
            <a:r>
              <a:rPr lang="vi-VN" sz="1200" kern="1200" dirty="0">
                <a:solidFill>
                  <a:schemeClr val="tx1"/>
                </a:solidFill>
                <a:effectLst/>
                <a:latin typeface="+mn-lt"/>
                <a:ea typeface="+mn-ea"/>
                <a:cs typeface="+mn-cs"/>
              </a:rPr>
              <a:t> thể giúp chẩn đoán </a:t>
            </a:r>
            <a:r>
              <a:rPr lang="en-US" sz="1200" kern="1200" dirty="0" err="1">
                <a:solidFill>
                  <a:schemeClr val="tx1"/>
                </a:solidFill>
                <a:effectLst/>
                <a:latin typeface="+mn-lt"/>
                <a:ea typeface="+mn-ea"/>
                <a:cs typeface="+mn-cs"/>
              </a:rPr>
              <a:t>phân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biệt</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các nguyên nhân gây đau bụng khác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đặc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biệt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phụ</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nữ</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độ</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tuổi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đẻ</a:t>
            </a:r>
            <a:r>
              <a:rPr lang="vi-VN"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phụ</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thuộc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người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đọc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gặp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khăn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những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béo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phì</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trễ</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trướng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nhiều</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Đối với phụ nữ mang thai và trẻ nhỏ, siêu âm nên được </a:t>
            </a:r>
            <a:r>
              <a:rPr lang="en-US" sz="1200" kern="1200" dirty="0" err="1">
                <a:solidFill>
                  <a:schemeClr val="tx1"/>
                </a:solidFill>
                <a:effectLst/>
                <a:latin typeface="+mn-lt"/>
                <a:ea typeface="+mn-ea"/>
                <a:cs typeface="+mn-cs"/>
              </a:rPr>
              <a:t>ưu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tiên</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sử dụng</a:t>
            </a:r>
            <a:r>
              <a:rPr lang="en-US" sz="1200" kern="1200" dirty="0">
                <a:solidFill>
                  <a:schemeClr val="tx1"/>
                </a:solidFill>
                <a:effectLst/>
                <a:latin typeface="+mn-lt"/>
                <a:ea typeface="+mn-ea"/>
                <a:cs typeface="+mn-cs"/>
              </a:rPr>
              <a:t>.</a:t>
            </a:r>
          </a:p>
          <a:p>
            <a:r>
              <a:rPr lang="en-US"/>
              <a:t>Trẻ</a:t>
            </a:r>
            <a:r>
              <a:rPr lang="en-US" baseline="0"/>
              <a:t> em: thành bụng mỏng, ruột thừa to hơn -&gt; dễ khảo sát. </a:t>
            </a:r>
          </a:p>
          <a:p>
            <a:r>
              <a:rPr lang="en-US" baseline="0"/>
              <a:t>Ở nữ: để loại trừ tổn thương khác như viêm phần phụ. </a:t>
            </a:r>
            <a:endParaRPr lang="en-US"/>
          </a:p>
        </p:txBody>
      </p:sp>
      <p:sp>
        <p:nvSpPr>
          <p:cNvPr id="4" name="Slide Number Placeholder 3"/>
          <p:cNvSpPr>
            <a:spLocks noGrp="1"/>
          </p:cNvSpPr>
          <p:nvPr>
            <p:ph type="sldNum" sz="quarter" idx="5"/>
          </p:nvPr>
        </p:nvSpPr>
        <p:spPr/>
        <p:txBody>
          <a:bodyPr/>
          <a:lstStyle/>
          <a:p>
            <a:fld id="{9AE66F77-094B-4B47-8472-2B93A43798D4}" type="slidenum">
              <a:rPr lang="en-VN" smtClean="0"/>
              <a:t>14</a:t>
            </a:fld>
            <a:endParaRPr lang="en-VN"/>
          </a:p>
        </p:txBody>
      </p:sp>
    </p:spTree>
    <p:extLst>
      <p:ext uri="{BB962C8B-B14F-4D97-AF65-F5344CB8AC3E}">
        <p14:creationId xmlns:p14="http://schemas.microsoft.com/office/powerpoint/2010/main" val="12897632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CT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ngờ</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mà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luận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cần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biệt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nguyên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ngoại</a:t>
            </a:r>
            <a:r>
              <a:rPr lang="en-US" sz="1200" kern="1200" dirty="0">
                <a:solidFill>
                  <a:schemeClr val="tx1"/>
                </a:solidFill>
                <a:effectLst/>
                <a:latin typeface="+mn-lt"/>
                <a:ea typeface="+mn-ea"/>
                <a:cs typeface="+mn-cs"/>
              </a:rPr>
              <a:t> khoa. </a:t>
            </a:r>
            <a:r>
              <a:rPr lang="en-US" sz="1200" kern="1200" dirty="0" err="1">
                <a:solidFill>
                  <a:schemeClr val="tx1"/>
                </a:solidFill>
                <a:effectLst/>
                <a:latin typeface="+mn-lt"/>
                <a:ea typeface="+mn-ea"/>
                <a:cs typeface="+mn-cs"/>
              </a:rPr>
              <a:t>Trên</a:t>
            </a:r>
            <a:r>
              <a:rPr lang="en-US" sz="1200" kern="1200" dirty="0">
                <a:solidFill>
                  <a:schemeClr val="tx1"/>
                </a:solidFill>
                <a:effectLst/>
                <a:latin typeface="+mn-lt"/>
                <a:ea typeface="+mn-ea"/>
                <a:cs typeface="+mn-cs"/>
              </a:rPr>
              <a:t> CT,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ý</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kính</a:t>
            </a:r>
            <a:r>
              <a:rPr lang="en-US" sz="1200" kern="1200" dirty="0">
                <a:solidFill>
                  <a:schemeClr val="tx1"/>
                </a:solidFill>
                <a:effectLst/>
                <a:latin typeface="+mn-lt"/>
                <a:ea typeface="+mn-ea"/>
                <a:cs typeface="+mn-cs"/>
              </a:rPr>
              <a:t> &gt; 6mm),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dày</a:t>
            </a:r>
            <a:r>
              <a:rPr lang="en-US" sz="1200" kern="1200" dirty="0">
                <a:solidFill>
                  <a:schemeClr val="tx1"/>
                </a:solidFill>
                <a:effectLst/>
                <a:latin typeface="+mn-lt"/>
                <a:ea typeface="+mn-ea"/>
                <a:cs typeface="+mn-cs"/>
              </a:rPr>
              <a:t> &gt; 2mm, </a:t>
            </a:r>
            <a:r>
              <a:rPr lang="en-US" sz="1200" kern="1200" dirty="0" err="1">
                <a:solidFill>
                  <a:schemeClr val="tx1"/>
                </a:solidFill>
                <a:effectLst/>
                <a:latin typeface="+mn-lt"/>
                <a:ea typeface="+mn-ea"/>
                <a:cs typeface="+mn-cs"/>
              </a:rPr>
              <a:t>tăng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đậm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độ</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mỡ</a:t>
            </a:r>
            <a:r>
              <a:rPr lang="en-US" sz="1200" kern="1200" dirty="0">
                <a:solidFill>
                  <a:schemeClr val="tx1"/>
                </a:solidFill>
                <a:effectLst/>
                <a:latin typeface="+mn-lt"/>
                <a:ea typeface="+mn-ea"/>
                <a:cs typeface="+mn-cs"/>
              </a:rPr>
              <a:t> (do </a:t>
            </a:r>
            <a:r>
              <a:rPr lang="en-US" sz="1200" kern="1200" dirty="0" err="1">
                <a:solidFill>
                  <a:schemeClr val="tx1"/>
                </a:solidFill>
                <a:effectLst/>
                <a:latin typeface="+mn-lt"/>
                <a:ea typeface="+mn-ea"/>
                <a:cs typeface="+mn-cs"/>
              </a:rPr>
              <a:t>thâm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nhiễm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quanh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Khi VRT </a:t>
            </a:r>
            <a:r>
              <a:rPr lang="en-US" sz="1200" kern="1200" dirty="0" err="1">
                <a:solidFill>
                  <a:schemeClr val="tx1"/>
                </a:solidFill>
                <a:effectLst/>
                <a:latin typeface="+mn-lt"/>
                <a:ea typeface="+mn-ea"/>
                <a:cs typeface="+mn-cs"/>
              </a:rPr>
              <a:t>vỡ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thấy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dịch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tụ</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dịch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tự</a:t>
            </a:r>
            <a:r>
              <a:rPr lang="en-US" sz="1200" kern="1200" dirty="0">
                <a:solidFill>
                  <a:schemeClr val="tx1"/>
                </a:solidFill>
                <a:effectLst/>
                <a:latin typeface="+mn-lt"/>
                <a:ea typeface="+mn-ea"/>
                <a:cs typeface="+mn-cs"/>
              </a:rPr>
              <a:t> do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thấy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sỏi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rơi</a:t>
            </a:r>
            <a:r>
              <a:rPr lang="en-US" sz="1200" kern="1200" dirty="0">
                <a:solidFill>
                  <a:schemeClr val="tx1"/>
                </a:solidFill>
                <a:effectLst/>
                <a:latin typeface="+mn-lt"/>
                <a:ea typeface="+mn-ea"/>
                <a:cs typeface="+mn-cs"/>
              </a:rPr>
              <a:t> ra </a:t>
            </a:r>
            <a:r>
              <a:rPr lang="en-US" sz="1200" kern="1200" dirty="0" err="1">
                <a:solidFill>
                  <a:schemeClr val="tx1"/>
                </a:solidFill>
                <a:effectLst/>
                <a:latin typeface="+mn-lt"/>
                <a:ea typeface="+mn-ea"/>
                <a:cs typeface="+mn-cs"/>
              </a:rPr>
              <a:t>ngoài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a:t>
            </a:r>
          </a:p>
          <a:p>
            <a:r>
              <a:rPr lang="en-US" sz="1200" kern="1200" dirty="0">
                <a:solidFill>
                  <a:schemeClr val="tx1"/>
                </a:solidFill>
                <a:effectLst/>
                <a:latin typeface="+mn-lt"/>
                <a:ea typeface="+mn-ea"/>
                <a:cs typeface="+mn-cs"/>
              </a:rPr>
              <a:t>CT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VRT</a:t>
            </a:r>
            <a:r>
              <a:rPr lang="vi-VN" sz="1200" kern="1200" dirty="0">
                <a:solidFill>
                  <a:schemeClr val="tx1"/>
                </a:solidFill>
                <a:effectLst/>
                <a:latin typeface="+mn-lt"/>
                <a:ea typeface="+mn-ea"/>
                <a:cs typeface="+mn-cs"/>
              </a:rPr>
              <a:t> (độ nhạy</a:t>
            </a:r>
            <a:r>
              <a:rPr lang="en-US" sz="1200" kern="1200" dirty="0">
                <a:solidFill>
                  <a:schemeClr val="tx1"/>
                </a:solidFill>
                <a:effectLst/>
                <a:latin typeface="+mn-lt"/>
                <a:ea typeface="+mn-ea"/>
                <a:cs typeface="+mn-cs"/>
              </a:rPr>
              <a:t> 91-94</a:t>
            </a:r>
            <a:r>
              <a:rPr lang="vi-VN" sz="1200" kern="1200" dirty="0">
                <a:solidFill>
                  <a:schemeClr val="tx1"/>
                </a:solidFill>
                <a:effectLst/>
                <a:latin typeface="+mn-lt"/>
                <a:ea typeface="+mn-ea"/>
                <a:cs typeface="+mn-cs"/>
              </a:rPr>
              <a:t>%, độ đặc hiệu </a:t>
            </a:r>
            <a:r>
              <a:rPr lang="en-US" sz="1200" kern="1200" dirty="0">
                <a:solidFill>
                  <a:schemeClr val="tx1"/>
                </a:solidFill>
                <a:effectLst/>
                <a:latin typeface="+mn-lt"/>
                <a:ea typeface="+mn-ea"/>
                <a:cs typeface="+mn-cs"/>
              </a:rPr>
              <a:t>94-</a:t>
            </a:r>
            <a:r>
              <a:rPr lang="vi-VN" sz="1200" kern="1200" dirty="0">
                <a:solidFill>
                  <a:schemeClr val="tx1"/>
                </a:solidFill>
                <a:effectLst/>
                <a:latin typeface="+mn-lt"/>
                <a:ea typeface="+mn-ea"/>
                <a:cs typeface="+mn-cs"/>
              </a:rPr>
              <a:t>95%, giá trị tiên đoán dương 93%, giá trị tiên đoán âm 99%</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cứu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trên</a:t>
            </a:r>
            <a:r>
              <a:rPr lang="en-US" sz="1200" kern="1200" dirty="0">
                <a:solidFill>
                  <a:schemeClr val="tx1"/>
                </a:solidFill>
                <a:effectLst/>
                <a:latin typeface="+mn-lt"/>
                <a:ea typeface="+mn-ea"/>
                <a:cs typeface="+mn-cs"/>
              </a:rPr>
              <a:t> 908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thấy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nhờ</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chụp</a:t>
            </a:r>
            <a:r>
              <a:rPr lang="en-US" sz="1200" kern="1200" dirty="0">
                <a:solidFill>
                  <a:schemeClr val="tx1"/>
                </a:solidFill>
                <a:effectLst/>
                <a:latin typeface="+mn-lt"/>
                <a:ea typeface="+mn-ea"/>
                <a:cs typeface="+mn-cs"/>
              </a:rPr>
              <a:t> CT </a:t>
            </a:r>
            <a:r>
              <a:rPr lang="en-US" sz="1200" kern="1200" dirty="0" err="1">
                <a:solidFill>
                  <a:schemeClr val="tx1"/>
                </a:solidFill>
                <a:effectLst/>
                <a:latin typeface="+mn-lt"/>
                <a:ea typeface="+mn-ea"/>
                <a:cs typeface="+mn-cs"/>
              </a:rPr>
              <a:t>mà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tỉ</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lệ</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cắt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từ</a:t>
            </a:r>
            <a:r>
              <a:rPr lang="en-US" sz="1200" kern="1200" dirty="0">
                <a:solidFill>
                  <a:schemeClr val="tx1"/>
                </a:solidFill>
                <a:effectLst/>
                <a:latin typeface="+mn-lt"/>
                <a:ea typeface="+mn-ea"/>
                <a:cs typeface="+mn-cs"/>
              </a:rPr>
              <a:t> 20% </a:t>
            </a:r>
            <a:r>
              <a:rPr lang="en-US" sz="1200" kern="1200" dirty="0" err="1">
                <a:solidFill>
                  <a:schemeClr val="tx1"/>
                </a:solidFill>
                <a:effectLst/>
                <a:latin typeface="+mn-lt"/>
                <a:ea typeface="+mn-ea"/>
                <a:cs typeface="+mn-cs"/>
              </a:rPr>
              <a:t>xuống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còn</a:t>
            </a:r>
            <a:r>
              <a:rPr lang="en-US" sz="1200" kern="1200" dirty="0">
                <a:solidFill>
                  <a:schemeClr val="tx1"/>
                </a:solidFill>
                <a:effectLst/>
                <a:latin typeface="+mn-lt"/>
                <a:ea typeface="+mn-ea"/>
                <a:cs typeface="+mn-cs"/>
              </a:rPr>
              <a:t> 7%, </a:t>
            </a:r>
            <a:r>
              <a:rPr lang="en-US" sz="1200" kern="1200" dirty="0" err="1">
                <a:solidFill>
                  <a:schemeClr val="tx1"/>
                </a:solidFill>
                <a:effectLst/>
                <a:latin typeface="+mn-lt"/>
                <a:ea typeface="+mn-ea"/>
                <a:cs typeface="+mn-cs"/>
              </a:rPr>
              <a:t>tỉ</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lệ</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vỡ</a:t>
            </a:r>
            <a:r>
              <a:rPr lang="en-US" sz="1200" kern="1200" dirty="0">
                <a:solidFill>
                  <a:schemeClr val="tx1"/>
                </a:solidFill>
                <a:effectLst/>
                <a:latin typeface="+mn-lt"/>
                <a:ea typeface="+mn-ea"/>
                <a:cs typeface="+mn-cs"/>
              </a:rPr>
              <a:t> do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trễ</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từ</a:t>
            </a:r>
            <a:r>
              <a:rPr lang="en-US" sz="1200" kern="1200" dirty="0">
                <a:solidFill>
                  <a:schemeClr val="tx1"/>
                </a:solidFill>
                <a:effectLst/>
                <a:latin typeface="+mn-lt"/>
                <a:ea typeface="+mn-ea"/>
                <a:cs typeface="+mn-cs"/>
              </a:rPr>
              <a:t> 22% </a:t>
            </a:r>
            <a:r>
              <a:rPr lang="en-US" sz="1200" kern="1200" dirty="0" err="1">
                <a:solidFill>
                  <a:schemeClr val="tx1"/>
                </a:solidFill>
                <a:effectLst/>
                <a:latin typeface="+mn-lt"/>
                <a:ea typeface="+mn-ea"/>
                <a:cs typeface="+mn-cs"/>
              </a:rPr>
              <a:t>xuống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còn</a:t>
            </a:r>
            <a:r>
              <a:rPr lang="en-US" sz="1200" kern="1200" dirty="0">
                <a:solidFill>
                  <a:schemeClr val="tx1"/>
                </a:solidFill>
                <a:effectLst/>
                <a:latin typeface="+mn-lt"/>
                <a:ea typeface="+mn-ea"/>
                <a:cs typeface="+mn-cs"/>
              </a:rPr>
              <a:t> 14%. Do </a:t>
            </a:r>
            <a:r>
              <a:rPr lang="en-US" sz="1200" kern="1200" dirty="0" err="1">
                <a:solidFill>
                  <a:schemeClr val="tx1"/>
                </a:solidFill>
                <a:effectLst/>
                <a:latin typeface="+mn-lt"/>
                <a:ea typeface="+mn-ea"/>
                <a:cs typeface="+mn-cs"/>
              </a:rPr>
              <a:t>vậy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thực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nơi</a:t>
            </a:r>
            <a:r>
              <a:rPr lang="en-US" sz="1200" kern="1200" dirty="0">
                <a:solidFill>
                  <a:schemeClr val="tx1"/>
                </a:solidFill>
                <a:effectLst/>
                <a:latin typeface="+mn-lt"/>
                <a:ea typeface="+mn-ea"/>
                <a:cs typeface="+mn-cs"/>
              </a:rPr>
              <a:t>, CT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hướng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cấp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Chẳng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Mỹ</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đến</a:t>
            </a:r>
            <a:r>
              <a:rPr lang="en-US" sz="1200" kern="1200" dirty="0">
                <a:solidFill>
                  <a:schemeClr val="tx1"/>
                </a:solidFill>
                <a:effectLst/>
                <a:latin typeface="+mn-lt"/>
                <a:ea typeface="+mn-ea"/>
                <a:cs typeface="+mn-cs"/>
              </a:rPr>
              <a:t> 86-90%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người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lớn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50% VRT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trẻ</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em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chụp</a:t>
            </a:r>
            <a:r>
              <a:rPr lang="en-US" sz="1200" kern="1200" dirty="0">
                <a:solidFill>
                  <a:schemeClr val="tx1"/>
                </a:solidFill>
                <a:effectLst/>
                <a:latin typeface="+mn-lt"/>
                <a:ea typeface="+mn-ea"/>
                <a:cs typeface="+mn-cs"/>
              </a:rPr>
              <a:t> CT </a:t>
            </a:r>
            <a:r>
              <a:rPr lang="en-US" sz="1200" kern="1200" dirty="0" err="1">
                <a:solidFill>
                  <a:schemeClr val="tx1"/>
                </a:solidFill>
                <a:effectLst/>
                <a:latin typeface="+mn-lt"/>
                <a:ea typeface="+mn-ea"/>
                <a:cs typeface="+mn-cs"/>
              </a:rPr>
              <a:t>trước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châu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Âu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thì</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tỉ</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lệ</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chỉ</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12,9%. </a:t>
            </a:r>
            <a:r>
              <a:rPr lang="en-US" sz="1200" kern="1200" dirty="0" err="1">
                <a:solidFill>
                  <a:schemeClr val="tx1"/>
                </a:solidFill>
                <a:effectLst/>
                <a:latin typeface="+mn-lt"/>
                <a:ea typeface="+mn-ea"/>
                <a:cs typeface="+mn-cs"/>
              </a:rPr>
              <a:t>Nhược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CT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nhiễm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nhắc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tránh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phụ</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nữ</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thai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trẻ</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nhỏ</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Ngoài</a:t>
            </a:r>
            <a:r>
              <a:rPr lang="en-US" sz="1200" kern="1200" dirty="0">
                <a:solidFill>
                  <a:schemeClr val="tx1"/>
                </a:solidFill>
                <a:effectLst/>
                <a:latin typeface="+mn-lt"/>
                <a:ea typeface="+mn-ea"/>
                <a:cs typeface="+mn-cs"/>
              </a:rPr>
              <a:t> ra, CT </a:t>
            </a:r>
            <a:r>
              <a:rPr lang="en-US" sz="1200" kern="1200" dirty="0" err="1">
                <a:solidFill>
                  <a:schemeClr val="tx1"/>
                </a:solidFill>
                <a:effectLst/>
                <a:latin typeface="+mn-lt"/>
                <a:ea typeface="+mn-ea"/>
                <a:cs typeface="+mn-cs"/>
              </a:rPr>
              <a:t>còn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chống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chỉ</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định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suy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thận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tiền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cản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nếu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cản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quang</a:t>
            </a:r>
            <a:r>
              <a:rPr lang="en-US" sz="1200" kern="1200" dirty="0">
                <a:solidFill>
                  <a:schemeClr val="tx1"/>
                </a:solidFill>
                <a:effectLst/>
                <a:latin typeface="+mn-lt"/>
                <a:ea typeface="+mn-ea"/>
                <a:cs typeface="+mn-cs"/>
              </a:rPr>
              <a:t>)</a:t>
            </a:r>
            <a:r>
              <a:rPr lang="en-US" dirty="0">
                <a:effectLst/>
              </a:rPr>
              <a:t> </a:t>
            </a:r>
          </a:p>
          <a:p>
            <a:r>
              <a:rPr lang="en-US" sz="1200" kern="1200" dirty="0" err="1">
                <a:solidFill>
                  <a:schemeClr val="tx1"/>
                </a:solidFill>
                <a:effectLst/>
                <a:latin typeface="+mn-lt"/>
                <a:ea typeface="+mn-ea"/>
                <a:cs typeface="+mn-cs"/>
              </a:rPr>
              <a:t>Hiện</a:t>
            </a:r>
            <a:r>
              <a:rPr lang="en-US" sz="1200" kern="1200" dirty="0">
                <a:solidFill>
                  <a:schemeClr val="tx1"/>
                </a:solidFill>
                <a:effectLst/>
                <a:latin typeface="+mn-lt"/>
                <a:ea typeface="+mn-ea"/>
                <a:cs typeface="+mn-cs"/>
              </a:rPr>
              <a:t> nay, </a:t>
            </a:r>
            <a:r>
              <a:rPr lang="en-US" sz="1200" kern="1200" dirty="0" err="1">
                <a:solidFill>
                  <a:schemeClr val="tx1"/>
                </a:solidFill>
                <a:effectLst/>
                <a:latin typeface="+mn-lt"/>
                <a:ea typeface="+mn-ea"/>
                <a:cs typeface="+mn-cs"/>
              </a:rPr>
              <a:t>Hội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Phẫu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thuật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cứu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châu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Âu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khuyên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chỉ</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chụp</a:t>
            </a:r>
            <a:r>
              <a:rPr lang="en-US" sz="1200" kern="1200" dirty="0">
                <a:solidFill>
                  <a:schemeClr val="tx1"/>
                </a:solidFill>
                <a:effectLst/>
                <a:latin typeface="+mn-lt"/>
                <a:ea typeface="+mn-ea"/>
                <a:cs typeface="+mn-cs"/>
              </a:rPr>
              <a:t> CT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thiết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nghi</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mà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giúp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err="1">
                <a:solidFill>
                  <a:schemeClr val="tx1"/>
                </a:solidFill>
                <a:effectLst/>
                <a:latin typeface="+mn-lt"/>
                <a:ea typeface="+mn-ea"/>
                <a:cs typeface="+mn-cs"/>
              </a:rPr>
              <a:t>được</a:t>
            </a:r>
            <a:r>
              <a:rPr lang="en-US" sz="1200" kern="1200">
                <a:solidFill>
                  <a:schemeClr val="tx1"/>
                </a:solidFill>
                <a:effectLst/>
                <a:latin typeface="+mn-lt"/>
                <a:ea typeface="+mn-ea"/>
                <a:cs typeface="+mn-cs"/>
              </a:rPr>
              <a:t>, </a:t>
            </a:r>
            <a:r>
              <a:rPr lang="en-US" sz="1200" i="1" kern="1200">
                <a:solidFill>
                  <a:schemeClr val="tx1"/>
                </a:solidFill>
                <a:effectLst/>
                <a:latin typeface="+mn-lt"/>
                <a:ea typeface="+mn-ea"/>
                <a:cs typeface="+mn-cs"/>
              </a:rPr>
              <a:t>(không</a:t>
            </a:r>
            <a:r>
              <a:rPr lang="en-US" sz="1200" i="1" kern="1200" baseline="0">
                <a:solidFill>
                  <a:schemeClr val="tx1"/>
                </a:solidFill>
                <a:effectLst/>
                <a:latin typeface="+mn-lt"/>
                <a:ea typeface="+mn-ea"/>
                <a:cs typeface="+mn-cs"/>
              </a:rPr>
              <a:t> có được câu trả lời cho câu hỏi mổ hay không)</a:t>
            </a:r>
            <a:r>
              <a:rPr lang="en-US" sz="1200" kern="120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tránh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phụ</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nữ</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thai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trẻ</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em</a:t>
            </a:r>
            <a:r>
              <a:rPr lang="en-US" sz="1200" kern="1200" dirty="0">
                <a:solidFill>
                  <a:schemeClr val="tx1"/>
                </a:solidFill>
                <a:effectLst/>
                <a:latin typeface="+mn-lt"/>
                <a:ea typeface="+mn-ea"/>
                <a:cs typeface="+mn-cs"/>
              </a:rPr>
              <a:t>. Khi </a:t>
            </a:r>
            <a:r>
              <a:rPr lang="en-US" sz="1200" kern="1200" dirty="0" err="1">
                <a:solidFill>
                  <a:schemeClr val="tx1"/>
                </a:solidFill>
                <a:effectLst/>
                <a:latin typeface="+mn-lt"/>
                <a:ea typeface="+mn-ea"/>
                <a:cs typeface="+mn-cs"/>
              </a:rPr>
              <a:t>cần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khuyên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chụp</a:t>
            </a:r>
            <a:r>
              <a:rPr lang="en-US" sz="1200" kern="1200" dirty="0">
                <a:solidFill>
                  <a:schemeClr val="tx1"/>
                </a:solidFill>
                <a:effectLst/>
                <a:latin typeface="+mn-lt"/>
                <a:ea typeface="+mn-ea"/>
                <a:cs typeface="+mn-cs"/>
              </a:rPr>
              <a:t> CT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bằng</a:t>
            </a:r>
            <a:r>
              <a:rPr lang="en-US" sz="1200" kern="1200" dirty="0">
                <a:solidFill>
                  <a:schemeClr val="tx1"/>
                </a:solidFill>
                <a:effectLst/>
                <a:latin typeface="+mn-lt"/>
                <a:ea typeface="+mn-ea"/>
                <a:cs typeface="+mn-cs"/>
              </a:rPr>
              <a:t> ¼ </a:t>
            </a:r>
            <a:r>
              <a:rPr lang="en-US" sz="1200" kern="1200" dirty="0" err="1">
                <a:solidFill>
                  <a:schemeClr val="tx1"/>
                </a:solidFill>
                <a:effectLst/>
                <a:latin typeface="+mn-lt"/>
                <a:ea typeface="+mn-ea"/>
                <a:cs typeface="+mn-cs"/>
              </a:rPr>
              <a:t>liều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chuẩn</a:t>
            </a:r>
            <a:r>
              <a:rPr lang="en-US" sz="1200" kern="1200" dirty="0">
                <a:solidFill>
                  <a:schemeClr val="tx1"/>
                </a:solidFill>
                <a:effectLst/>
                <a:latin typeface="+mn-lt"/>
                <a:ea typeface="+mn-ea"/>
                <a:cs typeface="+mn-cs"/>
              </a:rPr>
              <a:t>)</a:t>
            </a:r>
            <a:r>
              <a:rPr lang="en-US" dirty="0">
                <a:effectLst/>
              </a:rPr>
              <a:t> </a:t>
            </a:r>
            <a:endParaRPr lang="en-VN" dirty="0"/>
          </a:p>
        </p:txBody>
      </p:sp>
      <p:sp>
        <p:nvSpPr>
          <p:cNvPr id="4" name="Slide Number Placeholder 3"/>
          <p:cNvSpPr>
            <a:spLocks noGrp="1"/>
          </p:cNvSpPr>
          <p:nvPr>
            <p:ph type="sldNum" sz="quarter" idx="5"/>
          </p:nvPr>
        </p:nvSpPr>
        <p:spPr/>
        <p:txBody>
          <a:bodyPr/>
          <a:lstStyle/>
          <a:p>
            <a:fld id="{9AE66F77-094B-4B47-8472-2B93A43798D4}" type="slidenum">
              <a:rPr lang="en-VN" smtClean="0"/>
              <a:t>16</a:t>
            </a:fld>
            <a:endParaRPr lang="en-VN"/>
          </a:p>
        </p:txBody>
      </p:sp>
    </p:spTree>
    <p:extLst>
      <p:ext uri="{BB962C8B-B14F-4D97-AF65-F5344CB8AC3E}">
        <p14:creationId xmlns:p14="http://schemas.microsoft.com/office/powerpoint/2010/main" val="20878278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a:solidFill>
                  <a:schemeClr val="tx1"/>
                </a:solidFill>
                <a:effectLst/>
                <a:latin typeface="+mn-lt"/>
                <a:ea typeface="+mn-ea"/>
                <a:cs typeface="+mn-cs"/>
              </a:rPr>
              <a:t>Triệu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chỉ</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khoảng</a:t>
            </a:r>
            <a:r>
              <a:rPr lang="en-US" sz="1200" kern="1200" dirty="0">
                <a:solidFill>
                  <a:schemeClr val="tx1"/>
                </a:solidFill>
                <a:effectLst/>
                <a:latin typeface="+mn-lt"/>
                <a:ea typeface="+mn-ea"/>
                <a:cs typeface="+mn-cs"/>
              </a:rPr>
              <a:t> 60-70% </a:t>
            </a:r>
            <a:r>
              <a:rPr lang="en-US" sz="1200" kern="1200" dirty="0" err="1">
                <a:solidFill>
                  <a:schemeClr val="tx1"/>
                </a:solidFill>
                <a:effectLst/>
                <a:latin typeface="+mn-lt"/>
                <a:ea typeface="+mn-ea"/>
                <a:cs typeface="+mn-cs"/>
              </a:rPr>
              <a:t>trường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do </a:t>
            </a:r>
            <a:r>
              <a:rPr lang="en-US" sz="1200" kern="1200" dirty="0" err="1">
                <a:solidFill>
                  <a:schemeClr val="tx1"/>
                </a:solidFill>
                <a:effectLst/>
                <a:latin typeface="+mn-lt"/>
                <a:ea typeface="+mn-ea"/>
                <a:cs typeface="+mn-cs"/>
              </a:rPr>
              <a:t>đó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muộn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tránh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tuyệt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đối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muốn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sót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đạt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đưa</a:t>
            </a:r>
            <a:r>
              <a:rPr lang="en-US" sz="1200" kern="1200" dirty="0">
                <a:solidFill>
                  <a:schemeClr val="tx1"/>
                </a:solidFill>
                <a:effectLst/>
                <a:latin typeface="+mn-lt"/>
                <a:ea typeface="+mn-ea"/>
                <a:cs typeface="+mn-cs"/>
              </a:rPr>
              <a:t> ra </a:t>
            </a:r>
            <a:r>
              <a:rPr lang="en-US" sz="1200" kern="1200" dirty="0" err="1">
                <a:solidFill>
                  <a:schemeClr val="tx1"/>
                </a:solidFill>
                <a:effectLst/>
                <a:latin typeface="+mn-lt"/>
                <a:ea typeface="+mn-ea"/>
                <a:cs typeface="+mn-cs"/>
              </a:rPr>
              <a:t>những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bảng</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hệ</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thống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tính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tầng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từ</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thích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Sau </a:t>
            </a:r>
            <a:r>
              <a:rPr lang="en-US" sz="1200" kern="1200" dirty="0" err="1">
                <a:solidFill>
                  <a:schemeClr val="tx1"/>
                </a:solidFill>
                <a:effectLst/>
                <a:latin typeface="+mn-lt"/>
                <a:ea typeface="+mn-ea"/>
                <a:cs typeface="+mn-cs"/>
              </a:rPr>
              <a:t>đây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2 </a:t>
            </a:r>
            <a:r>
              <a:rPr lang="en-US" sz="1200" kern="1200" dirty="0" err="1">
                <a:solidFill>
                  <a:schemeClr val="tx1"/>
                </a:solidFill>
                <a:effectLst/>
                <a:latin typeface="+mn-lt"/>
                <a:ea typeface="+mn-ea"/>
                <a:cs typeface="+mn-cs"/>
              </a:rPr>
              <a:t>bảng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dùng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nhất</a:t>
            </a:r>
            <a:r>
              <a:rPr lang="en-US" sz="1200" kern="1200" dirty="0">
                <a:solidFill>
                  <a:schemeClr val="tx1"/>
                </a:solidFill>
                <a:effectLst/>
                <a:latin typeface="+mn-lt"/>
                <a:ea typeface="+mn-ea"/>
                <a:cs typeface="+mn-cs"/>
              </a:rPr>
              <a:t>: </a:t>
            </a:r>
            <a:endParaRPr lang="en-US" sz="1400" kern="1200" dirty="0">
              <a:solidFill>
                <a:schemeClr val="tx1"/>
              </a:solidFill>
              <a:effectLst/>
              <a:latin typeface="+mn-lt"/>
              <a:ea typeface="+mn-ea"/>
              <a:cs typeface="+mn-cs"/>
            </a:endParaRPr>
          </a:p>
          <a:p>
            <a:pPr lvl="2"/>
            <a:r>
              <a:rPr lang="en-US" sz="1200" b="1" i="1" kern="1200" dirty="0" err="1">
                <a:solidFill>
                  <a:schemeClr val="tx1"/>
                </a:solidFill>
                <a:effectLst/>
                <a:latin typeface="+mn-lt"/>
                <a:ea typeface="+mn-ea"/>
                <a:cs typeface="+mn-cs"/>
              </a:rPr>
              <a:t>Bảng</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điểm</a:t>
            </a:r>
            <a:r>
              <a:rPr lang="en-US" sz="1200" b="1" i="1" kern="1200" dirty="0">
                <a:solidFill>
                  <a:schemeClr val="tx1"/>
                </a:solidFill>
                <a:effectLst/>
                <a:latin typeface="+mn-lt"/>
                <a:ea typeface="+mn-ea"/>
                <a:cs typeface="+mn-cs"/>
              </a:rPr>
              <a:t> </a:t>
            </a:r>
            <a:r>
              <a:rPr lang="vi-VN" sz="1200" b="1" i="1" kern="1200" dirty="0">
                <a:solidFill>
                  <a:schemeClr val="tx1"/>
                </a:solidFill>
                <a:effectLst/>
                <a:latin typeface="+mn-lt"/>
                <a:ea typeface="+mn-ea"/>
                <a:cs typeface="+mn-cs"/>
              </a:rPr>
              <a:t>Alvarado</a:t>
            </a:r>
            <a:endParaRPr lang="en-US" sz="1400" b="1" i="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Do Alfredo Alvarado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Florida (</a:t>
            </a:r>
            <a:r>
              <a:rPr lang="en-US" sz="1200" kern="1200" dirty="0" err="1">
                <a:solidFill>
                  <a:schemeClr val="tx1"/>
                </a:solidFill>
                <a:effectLst/>
                <a:latin typeface="+mn-lt"/>
                <a:ea typeface="+mn-ea"/>
                <a:cs typeface="+mn-cs"/>
              </a:rPr>
              <a:t>Mỹ</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đề</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xuất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năm</a:t>
            </a:r>
            <a:r>
              <a:rPr lang="en-US" sz="1200" kern="1200" dirty="0">
                <a:solidFill>
                  <a:schemeClr val="tx1"/>
                </a:solidFill>
                <a:effectLst/>
                <a:latin typeface="+mn-lt"/>
                <a:ea typeface="+mn-ea"/>
                <a:cs typeface="+mn-cs"/>
              </a:rPr>
              <a:t> 1986. </a:t>
            </a:r>
            <a:r>
              <a:rPr lang="en-US" sz="1200" kern="1200" dirty="0" err="1">
                <a:solidFill>
                  <a:schemeClr val="tx1"/>
                </a:solidFill>
                <a:effectLst/>
                <a:latin typeface="+mn-lt"/>
                <a:ea typeface="+mn-ea"/>
                <a:cs typeface="+mn-cs"/>
              </a:rPr>
              <a:t>Còn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gọi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bảng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MANTRELS (</a:t>
            </a:r>
            <a:r>
              <a:rPr lang="en-US" sz="1200" kern="1200" dirty="0" err="1">
                <a:solidFill>
                  <a:schemeClr val="tx1"/>
                </a:solidFill>
                <a:effectLst/>
                <a:latin typeface="+mn-lt"/>
                <a:ea typeface="+mn-ea"/>
                <a:cs typeface="+mn-cs"/>
              </a:rPr>
              <a:t>theo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chữ</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đầu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tiếng</a:t>
            </a:r>
            <a:r>
              <a:rPr lang="en-US" sz="1200" kern="1200" dirty="0">
                <a:solidFill>
                  <a:schemeClr val="tx1"/>
                </a:solidFill>
                <a:effectLst/>
                <a:latin typeface="+mn-lt"/>
                <a:ea typeface="+mn-ea"/>
                <a:cs typeface="+mn-cs"/>
              </a:rPr>
              <a:t> Anh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8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bảng</a:t>
            </a:r>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M</a:t>
            </a:r>
            <a:r>
              <a:rPr lang="en-US" sz="1200" kern="1200" dirty="0">
                <a:solidFill>
                  <a:schemeClr val="tx1"/>
                </a:solidFill>
                <a:effectLst/>
                <a:latin typeface="+mn-lt"/>
                <a:ea typeface="+mn-ea"/>
                <a:cs typeface="+mn-cs"/>
              </a:rPr>
              <a:t>igration of pain, </a:t>
            </a:r>
            <a:r>
              <a:rPr lang="en-US" sz="1200" b="1" kern="1200" dirty="0">
                <a:solidFill>
                  <a:schemeClr val="tx1"/>
                </a:solidFill>
                <a:effectLst/>
                <a:latin typeface="+mn-lt"/>
                <a:ea typeface="+mn-ea"/>
                <a:cs typeface="+mn-cs"/>
              </a:rPr>
              <a:t>A</a:t>
            </a:r>
            <a:r>
              <a:rPr lang="en-US" sz="1200" kern="1200" dirty="0">
                <a:solidFill>
                  <a:schemeClr val="tx1"/>
                </a:solidFill>
                <a:effectLst/>
                <a:latin typeface="+mn-lt"/>
                <a:ea typeface="+mn-ea"/>
                <a:cs typeface="+mn-cs"/>
              </a:rPr>
              <a:t>norexia, </a:t>
            </a:r>
            <a:r>
              <a:rPr lang="en-US" sz="1200" b="1" kern="1200" dirty="0">
                <a:solidFill>
                  <a:schemeClr val="tx1"/>
                </a:solidFill>
                <a:effectLst/>
                <a:latin typeface="+mn-lt"/>
                <a:ea typeface="+mn-ea"/>
                <a:cs typeface="+mn-cs"/>
              </a:rPr>
              <a:t>N</a:t>
            </a:r>
            <a:r>
              <a:rPr lang="en-US" sz="1200" kern="1200" dirty="0">
                <a:solidFill>
                  <a:schemeClr val="tx1"/>
                </a:solidFill>
                <a:effectLst/>
                <a:latin typeface="+mn-lt"/>
                <a:ea typeface="+mn-ea"/>
                <a:cs typeface="+mn-cs"/>
              </a:rPr>
              <a:t>ausea/vomiting, </a:t>
            </a:r>
            <a:r>
              <a:rPr lang="en-US" sz="1200" b="1" kern="1200" dirty="0">
                <a:solidFill>
                  <a:schemeClr val="tx1"/>
                </a:solidFill>
                <a:effectLst/>
                <a:latin typeface="+mn-lt"/>
                <a:ea typeface="+mn-ea"/>
                <a:cs typeface="+mn-cs"/>
              </a:rPr>
              <a:t>T</a:t>
            </a:r>
            <a:r>
              <a:rPr lang="en-US" sz="1200" kern="1200" dirty="0">
                <a:solidFill>
                  <a:schemeClr val="tx1"/>
                </a:solidFill>
                <a:effectLst/>
                <a:latin typeface="+mn-lt"/>
                <a:ea typeface="+mn-ea"/>
                <a:cs typeface="+mn-cs"/>
              </a:rPr>
              <a:t>enderness, </a:t>
            </a:r>
            <a:r>
              <a:rPr lang="en-US" sz="1200" b="1" kern="1200" dirty="0">
                <a:solidFill>
                  <a:schemeClr val="tx1"/>
                </a:solidFill>
                <a:effectLst/>
                <a:latin typeface="+mn-lt"/>
                <a:ea typeface="+mn-ea"/>
                <a:cs typeface="+mn-cs"/>
              </a:rPr>
              <a:t>R</a:t>
            </a:r>
            <a:r>
              <a:rPr lang="en-US" sz="1200" kern="1200" dirty="0">
                <a:solidFill>
                  <a:schemeClr val="tx1"/>
                </a:solidFill>
                <a:effectLst/>
                <a:latin typeface="+mn-lt"/>
                <a:ea typeface="+mn-ea"/>
                <a:cs typeface="+mn-cs"/>
              </a:rPr>
              <a:t>ebound pain, </a:t>
            </a:r>
            <a:r>
              <a:rPr lang="en-US" sz="1200" b="1" kern="1200" dirty="0">
                <a:solidFill>
                  <a:schemeClr val="tx1"/>
                </a:solidFill>
                <a:effectLst/>
                <a:latin typeface="+mn-lt"/>
                <a:ea typeface="+mn-ea"/>
                <a:cs typeface="+mn-cs"/>
              </a:rPr>
              <a:t>E</a:t>
            </a:r>
            <a:r>
              <a:rPr lang="en-US" sz="1200" kern="1200" dirty="0">
                <a:solidFill>
                  <a:schemeClr val="tx1"/>
                </a:solidFill>
                <a:effectLst/>
                <a:latin typeface="+mn-lt"/>
                <a:ea typeface="+mn-ea"/>
                <a:cs typeface="+mn-cs"/>
              </a:rPr>
              <a:t>levation of temperature, </a:t>
            </a:r>
            <a:r>
              <a:rPr lang="en-US" sz="1200" b="1" kern="1200" dirty="0">
                <a:solidFill>
                  <a:schemeClr val="tx1"/>
                </a:solidFill>
                <a:effectLst/>
                <a:latin typeface="+mn-lt"/>
                <a:ea typeface="+mn-ea"/>
                <a:cs typeface="+mn-cs"/>
              </a:rPr>
              <a:t>L</a:t>
            </a:r>
            <a:r>
              <a:rPr lang="en-US" sz="1200" kern="1200" dirty="0">
                <a:solidFill>
                  <a:schemeClr val="tx1"/>
                </a:solidFill>
                <a:effectLst/>
                <a:latin typeface="+mn-lt"/>
                <a:ea typeface="+mn-ea"/>
                <a:cs typeface="+mn-cs"/>
              </a:rPr>
              <a:t>eukocytosis, </a:t>
            </a:r>
            <a:r>
              <a:rPr lang="en-US" sz="1200" b="1" kern="1200" dirty="0">
                <a:solidFill>
                  <a:schemeClr val="tx1"/>
                </a:solidFill>
                <a:effectLst/>
                <a:latin typeface="+mn-lt"/>
                <a:ea typeface="+mn-ea"/>
                <a:cs typeface="+mn-cs"/>
              </a:rPr>
              <a:t>S</a:t>
            </a:r>
            <a:r>
              <a:rPr lang="en-US" sz="1200" kern="1200" dirty="0">
                <a:solidFill>
                  <a:schemeClr val="tx1"/>
                </a:solidFill>
                <a:effectLst/>
                <a:latin typeface="+mn-lt"/>
                <a:ea typeface="+mn-ea"/>
                <a:cs typeface="+mn-cs"/>
              </a:rPr>
              <a:t>hift to the left). </a:t>
            </a:r>
            <a:r>
              <a:rPr lang="vi-VN" sz="1200" kern="1200" dirty="0">
                <a:solidFill>
                  <a:schemeClr val="tx1"/>
                </a:solidFill>
                <a:effectLst/>
                <a:latin typeface="+mn-lt"/>
                <a:ea typeface="+mn-ea"/>
                <a:cs typeface="+mn-cs"/>
              </a:rPr>
              <a:t>T</a:t>
            </a:r>
            <a:r>
              <a:rPr lang="en-US" sz="1200" kern="1200" dirty="0" err="1">
                <a:solidFill>
                  <a:schemeClr val="tx1"/>
                </a:solidFill>
                <a:effectLst/>
                <a:latin typeface="+mn-lt"/>
                <a:ea typeface="+mn-ea"/>
                <a:cs typeface="+mn-cs"/>
              </a:rPr>
              <a:t>ổng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tối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10. </a:t>
            </a:r>
            <a:r>
              <a:rPr lang="en-US" sz="1200" kern="1200" dirty="0" err="1">
                <a:solidFill>
                  <a:schemeClr val="tx1"/>
                </a:solidFill>
                <a:effectLst/>
                <a:latin typeface="+mn-lt"/>
                <a:ea typeface="+mn-ea"/>
                <a:cs typeface="+mn-cs"/>
              </a:rPr>
              <a:t>Nếu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tổng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9-10</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thì</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năng</a:t>
            </a:r>
            <a:r>
              <a:rPr lang="vi-VN" sz="1200" kern="1200" dirty="0">
                <a:solidFill>
                  <a:schemeClr val="tx1"/>
                </a:solidFill>
                <a:effectLst/>
                <a:latin typeface="+mn-lt"/>
                <a:ea typeface="+mn-ea"/>
                <a:cs typeface="+mn-cs"/>
              </a:rPr>
              <a:t> bị </a:t>
            </a:r>
            <a:r>
              <a:rPr lang="en-US" sz="1200" kern="1200" dirty="0">
                <a:solidFill>
                  <a:schemeClr val="tx1"/>
                </a:solidFill>
                <a:effectLst/>
                <a:latin typeface="+mn-lt"/>
                <a:ea typeface="+mn-ea"/>
                <a:cs typeface="+mn-cs"/>
              </a:rPr>
              <a:t>VRT;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7-8</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lẽ</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bị</a:t>
            </a:r>
            <a:r>
              <a:rPr lang="en-US" sz="1200" kern="1200" dirty="0">
                <a:solidFill>
                  <a:schemeClr val="tx1"/>
                </a:solidFill>
                <a:effectLst/>
                <a:latin typeface="+mn-lt"/>
                <a:ea typeface="+mn-ea"/>
                <a:cs typeface="+mn-cs"/>
              </a:rPr>
              <a:t> VRT</a:t>
            </a:r>
            <a:r>
              <a:rPr lang="vi-VN"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5-6: không chắc bị </a:t>
            </a:r>
            <a:r>
              <a:rPr lang="en-US" sz="1200" kern="1200" dirty="0">
                <a:solidFill>
                  <a:schemeClr val="tx1"/>
                </a:solidFill>
                <a:effectLst/>
                <a:latin typeface="+mn-lt"/>
                <a:ea typeface="+mn-ea"/>
                <a:cs typeface="+mn-cs"/>
              </a:rPr>
              <a:t>VRT</a:t>
            </a:r>
            <a:r>
              <a:rPr lang="vi-VN"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&lt; </a:t>
            </a:r>
            <a:r>
              <a:rPr lang="en-US" sz="1200" kern="1200" dirty="0">
                <a:solidFill>
                  <a:schemeClr val="tx1"/>
                </a:solidFill>
                <a:effectLst/>
                <a:latin typeface="+mn-lt"/>
                <a:ea typeface="+mn-ea"/>
                <a:cs typeface="+mn-cs"/>
              </a:rPr>
              <a:t>5 (0-4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a:t>
            </a:r>
            <a:r>
              <a:rPr lang="vi-VN"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VRT.</a:t>
            </a:r>
            <a:endParaRPr lang="en-US" sz="1400" kern="1200" dirty="0">
              <a:solidFill>
                <a:schemeClr val="tx1"/>
              </a:solidFill>
              <a:effectLst/>
              <a:latin typeface="+mn-lt"/>
              <a:ea typeface="+mn-ea"/>
              <a:cs typeface="+mn-cs"/>
            </a:endParaRPr>
          </a:p>
          <a:p>
            <a:pPr lvl="2"/>
            <a:r>
              <a:rPr lang="en-US" sz="1200" b="1" i="1" kern="1200" dirty="0" err="1">
                <a:solidFill>
                  <a:schemeClr val="tx1"/>
                </a:solidFill>
                <a:effectLst/>
                <a:latin typeface="+mn-lt"/>
                <a:ea typeface="+mn-ea"/>
                <a:cs typeface="+mn-cs"/>
              </a:rPr>
              <a:t>Bảng</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điểm</a:t>
            </a:r>
            <a:r>
              <a:rPr lang="en-US" sz="1200" b="1" i="1" kern="1200" dirty="0">
                <a:solidFill>
                  <a:schemeClr val="tx1"/>
                </a:solidFill>
                <a:effectLst/>
                <a:latin typeface="+mn-lt"/>
                <a:ea typeface="+mn-ea"/>
                <a:cs typeface="+mn-cs"/>
              </a:rPr>
              <a:t> </a:t>
            </a:r>
            <a:r>
              <a:rPr lang="vi-VN" sz="1200" b="1" i="1" kern="1200" dirty="0">
                <a:solidFill>
                  <a:schemeClr val="tx1"/>
                </a:solidFill>
                <a:effectLst/>
                <a:latin typeface="+mn-lt"/>
                <a:ea typeface="+mn-ea"/>
                <a:cs typeface="+mn-cs"/>
              </a:rPr>
              <a:t>A</a:t>
            </a:r>
            <a:r>
              <a:rPr lang="en-US" sz="1200" b="1" i="1" kern="1200" dirty="0">
                <a:solidFill>
                  <a:schemeClr val="tx1"/>
                </a:solidFill>
                <a:effectLst/>
                <a:latin typeface="+mn-lt"/>
                <a:ea typeface="+mn-ea"/>
                <a:cs typeface="+mn-cs"/>
              </a:rPr>
              <a:t>IR (Appendicitis Inflammatory Response score)</a:t>
            </a:r>
            <a:endParaRPr lang="en-US" sz="1400" b="1" i="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Do Andersson </a:t>
            </a:r>
            <a:r>
              <a:rPr lang="en-US" sz="1200" kern="1200" dirty="0" err="1">
                <a:solidFill>
                  <a:schemeClr val="tx1"/>
                </a:solidFill>
                <a:effectLst/>
                <a:latin typeface="+mn-lt"/>
                <a:ea typeface="+mn-ea"/>
                <a:cs typeface="+mn-cs"/>
              </a:rPr>
              <a:t>đề</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xuất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năm</a:t>
            </a:r>
            <a:r>
              <a:rPr lang="en-US" sz="1200" kern="1200" dirty="0">
                <a:solidFill>
                  <a:schemeClr val="tx1"/>
                </a:solidFill>
                <a:effectLst/>
                <a:latin typeface="+mn-lt"/>
                <a:ea typeface="+mn-ea"/>
                <a:cs typeface="+mn-cs"/>
              </a:rPr>
              <a:t> 2008. </a:t>
            </a:r>
            <a:r>
              <a:rPr lang="en-US" sz="1200" kern="1200" dirty="0" err="1">
                <a:solidFill>
                  <a:schemeClr val="tx1"/>
                </a:solidFill>
                <a:effectLst/>
                <a:latin typeface="+mn-lt"/>
                <a:ea typeface="+mn-ea"/>
                <a:cs typeface="+mn-cs"/>
              </a:rPr>
              <a:t>Bảng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này</a:t>
            </a:r>
            <a:r>
              <a:rPr lang="en-US" sz="1200" kern="1200" dirty="0">
                <a:solidFill>
                  <a:schemeClr val="tx1"/>
                </a:solidFill>
                <a:effectLst/>
                <a:latin typeface="+mn-lt"/>
                <a:ea typeface="+mn-ea"/>
                <a:cs typeface="+mn-cs"/>
              </a:rPr>
              <a:t> chi </a:t>
            </a:r>
            <a:r>
              <a:rPr lang="en-US" sz="1200" kern="1200" dirty="0" err="1">
                <a:solidFill>
                  <a:schemeClr val="tx1"/>
                </a:solidFill>
                <a:effectLst/>
                <a:latin typeface="+mn-lt"/>
                <a:ea typeface="+mn-ea"/>
                <a:cs typeface="+mn-cs"/>
              </a:rPr>
              <a:t>tiết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về</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mức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độ</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lượng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trị</a:t>
            </a:r>
            <a:r>
              <a:rPr lang="en-US" sz="1200" kern="1200" dirty="0">
                <a:solidFill>
                  <a:schemeClr val="tx1"/>
                </a:solidFill>
                <a:effectLst/>
                <a:latin typeface="+mn-lt"/>
                <a:ea typeface="+mn-ea"/>
                <a:cs typeface="+mn-cs"/>
              </a:rPr>
              <a:t> CRP </a:t>
            </a:r>
            <a:r>
              <a:rPr lang="en-US" sz="1200" kern="1200" dirty="0" err="1">
                <a:solidFill>
                  <a:schemeClr val="tx1"/>
                </a:solidFill>
                <a:effectLst/>
                <a:latin typeface="+mn-lt"/>
                <a:ea typeface="+mn-ea"/>
                <a:cs typeface="+mn-cs"/>
              </a:rPr>
              <a:t>vào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Tổng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tối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12. </a:t>
            </a:r>
            <a:r>
              <a:rPr lang="en-US" sz="1200" kern="1200" dirty="0" err="1">
                <a:solidFill>
                  <a:schemeClr val="tx1"/>
                </a:solidFill>
                <a:effectLst/>
                <a:latin typeface="+mn-lt"/>
                <a:ea typeface="+mn-ea"/>
                <a:cs typeface="+mn-cs"/>
              </a:rPr>
              <a:t>Nếu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tổng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0 – 4: </a:t>
            </a:r>
            <a:r>
              <a:rPr lang="en-US" sz="1200" kern="1200" dirty="0" err="1">
                <a:solidFill>
                  <a:schemeClr val="tx1"/>
                </a:solidFill>
                <a:effectLst/>
                <a:latin typeface="+mn-lt"/>
                <a:ea typeface="+mn-ea"/>
                <a:cs typeface="+mn-cs"/>
              </a:rPr>
              <a:t>khả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bị</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thấp</a:t>
            </a:r>
            <a:r>
              <a:rPr lang="en-US" sz="1200" kern="1200" dirty="0">
                <a:solidFill>
                  <a:schemeClr val="tx1"/>
                </a:solidFill>
                <a:effectLst/>
                <a:latin typeface="+mn-lt"/>
                <a:ea typeface="+mn-ea"/>
                <a:cs typeface="+mn-cs"/>
              </a:rPr>
              <a:t>, 5-8: </a:t>
            </a:r>
            <a:r>
              <a:rPr lang="en-US" sz="1200" kern="1200" dirty="0" err="1">
                <a:solidFill>
                  <a:schemeClr val="tx1"/>
                </a:solidFill>
                <a:effectLst/>
                <a:latin typeface="+mn-lt"/>
                <a:ea typeface="+mn-ea"/>
                <a:cs typeface="+mn-cs"/>
              </a:rPr>
              <a:t>khả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bị</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trung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bình</a:t>
            </a:r>
            <a:r>
              <a:rPr lang="en-US" sz="1200" kern="1200" dirty="0">
                <a:solidFill>
                  <a:schemeClr val="tx1"/>
                </a:solidFill>
                <a:effectLst/>
                <a:latin typeface="+mn-lt"/>
                <a:ea typeface="+mn-ea"/>
                <a:cs typeface="+mn-cs"/>
              </a:rPr>
              <a:t>, 9-12: </a:t>
            </a:r>
            <a:r>
              <a:rPr lang="en-US" sz="1200" kern="1200" dirty="0" err="1">
                <a:solidFill>
                  <a:schemeClr val="tx1"/>
                </a:solidFill>
                <a:effectLst/>
                <a:latin typeface="+mn-lt"/>
                <a:ea typeface="+mn-ea"/>
                <a:cs typeface="+mn-cs"/>
              </a:rPr>
              <a:t>khả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bị</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rất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cao</a:t>
            </a:r>
            <a:r>
              <a:rPr lang="en-US" sz="1200" kern="1200" dirty="0">
                <a:solidFill>
                  <a:schemeClr val="tx1"/>
                </a:solidFill>
                <a:effectLst/>
                <a:latin typeface="+mn-lt"/>
                <a:ea typeface="+mn-ea"/>
                <a:cs typeface="+mn-cs"/>
              </a:rPr>
              <a:t>. </a:t>
            </a:r>
            <a:endParaRPr lang="en-US" sz="14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err="1">
                <a:solidFill>
                  <a:schemeClr val="tx1"/>
                </a:solidFill>
                <a:effectLst/>
                <a:latin typeface="+mn-lt"/>
                <a:ea typeface="+mn-ea"/>
                <a:cs typeface="+mn-cs"/>
              </a:rPr>
              <a:t>Hướng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dẫn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năm</a:t>
            </a:r>
            <a:r>
              <a:rPr lang="en-US" sz="1200" kern="1200" dirty="0">
                <a:solidFill>
                  <a:schemeClr val="tx1"/>
                </a:solidFill>
                <a:effectLst/>
                <a:latin typeface="+mn-lt"/>
                <a:ea typeface="+mn-ea"/>
                <a:cs typeface="+mn-cs"/>
              </a:rPr>
              <a:t> 2016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Hội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Phẫu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thuật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cứu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về</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trị</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cấp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tầng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theo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Alvarado/AIR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3 </a:t>
            </a:r>
            <a:r>
              <a:rPr lang="en-US" sz="1200" kern="1200" dirty="0" err="1">
                <a:solidFill>
                  <a:schemeClr val="tx1"/>
                </a:solidFill>
                <a:effectLst/>
                <a:latin typeface="+mn-lt"/>
                <a:ea typeface="+mn-ea"/>
                <a:cs typeface="+mn-cs"/>
              </a:rPr>
              <a:t>nhóm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nguy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thấp</a:t>
            </a:r>
            <a:r>
              <a:rPr lang="en-US" sz="1200" kern="1200" dirty="0">
                <a:solidFill>
                  <a:schemeClr val="tx1"/>
                </a:solidFill>
                <a:effectLst/>
                <a:latin typeface="+mn-lt"/>
                <a:ea typeface="+mn-ea"/>
                <a:cs typeface="+mn-cs"/>
              </a:rPr>
              <a:t> (&lt; 5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trung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bình</a:t>
            </a:r>
            <a:r>
              <a:rPr lang="en-US" sz="1200" kern="1200" dirty="0">
                <a:solidFill>
                  <a:schemeClr val="tx1"/>
                </a:solidFill>
                <a:effectLst/>
                <a:latin typeface="+mn-lt"/>
                <a:ea typeface="+mn-ea"/>
                <a:cs typeface="+mn-cs"/>
              </a:rPr>
              <a:t> (5-8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cao</a:t>
            </a:r>
            <a:r>
              <a:rPr lang="en-US" sz="1200" kern="1200" dirty="0">
                <a:solidFill>
                  <a:schemeClr val="tx1"/>
                </a:solidFill>
                <a:effectLst/>
                <a:latin typeface="+mn-lt"/>
                <a:ea typeface="+mn-ea"/>
                <a:cs typeface="+mn-cs"/>
              </a:rPr>
              <a:t> (&gt; 8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Theo </a:t>
            </a:r>
            <a:r>
              <a:rPr lang="en-US" sz="1200" kern="1200" dirty="0" err="1">
                <a:solidFill>
                  <a:schemeClr val="tx1"/>
                </a:solidFill>
                <a:effectLst/>
                <a:latin typeface="+mn-lt"/>
                <a:ea typeface="+mn-ea"/>
                <a:cs typeface="+mn-cs"/>
              </a:rPr>
              <a:t>đó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nhóm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nguy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theo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dõi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ngoại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trú</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nhóm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nguy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trung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giữ</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theo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dõi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nhóm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nguy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nhập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viện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ngay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Tuy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vậy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bảng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thực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chỉ</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tính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tham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khảo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thay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hoàn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toàn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việc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kỹ</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lưỡng</a:t>
            </a:r>
            <a:r>
              <a:rPr lang="en-US" sz="1200"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theo</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dõi</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sát</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sao</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để</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chỉ</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định</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các</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phương</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pháp</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chẩn</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đoán</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hình</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ảnh</a:t>
            </a:r>
            <a:r>
              <a:rPr lang="en-US" sz="1200" b="1" i="1" kern="1200" dirty="0">
                <a:solidFill>
                  <a:schemeClr val="tx1"/>
                </a:solidFill>
                <a:effectLst/>
                <a:latin typeface="+mn-lt"/>
                <a:ea typeface="+mn-ea"/>
                <a:cs typeface="+mn-cs"/>
              </a:rPr>
              <a:t> hay </a:t>
            </a:r>
            <a:r>
              <a:rPr lang="en-US" sz="1200" b="1" i="1" kern="1200" dirty="0" err="1">
                <a:solidFill>
                  <a:schemeClr val="tx1"/>
                </a:solidFill>
                <a:effectLst/>
                <a:latin typeface="+mn-lt"/>
                <a:ea typeface="+mn-ea"/>
                <a:cs typeface="+mn-cs"/>
              </a:rPr>
              <a:t>biện</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pháp</a:t>
            </a:r>
            <a:r>
              <a:rPr lang="en-US" sz="1200" b="1" i="1" kern="1200" dirty="0">
                <a:solidFill>
                  <a:schemeClr val="tx1"/>
                </a:solidFill>
                <a:effectLst/>
                <a:latin typeface="+mn-lt"/>
                <a:ea typeface="+mn-ea"/>
                <a:cs typeface="+mn-cs"/>
              </a:rPr>
              <a:t> can </a:t>
            </a:r>
            <a:r>
              <a:rPr lang="en-US" sz="1200" b="1" i="1" kern="1200" dirty="0" err="1">
                <a:solidFill>
                  <a:schemeClr val="tx1"/>
                </a:solidFill>
                <a:effectLst/>
                <a:latin typeface="+mn-lt"/>
                <a:ea typeface="+mn-ea"/>
                <a:cs typeface="+mn-cs"/>
              </a:rPr>
              <a:t>thiệp</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phù</a:t>
            </a:r>
            <a:r>
              <a:rPr lang="en-US" sz="1200" b="1" i="1" kern="1200" dirty="0">
                <a:solidFill>
                  <a:schemeClr val="tx1"/>
                </a:solidFill>
                <a:effectLst/>
                <a:latin typeface="+mn-lt"/>
                <a:ea typeface="+mn-ea"/>
                <a:cs typeface="+mn-cs"/>
              </a:rPr>
              <a:t> </a:t>
            </a:r>
            <a:r>
              <a:rPr lang="en-US" sz="1200" b="1" i="1" kern="1200" err="1">
                <a:solidFill>
                  <a:schemeClr val="tx1"/>
                </a:solidFill>
                <a:effectLst/>
                <a:latin typeface="+mn-lt"/>
                <a:ea typeface="+mn-ea"/>
                <a:cs typeface="+mn-cs"/>
              </a:rPr>
              <a:t>hợp</a:t>
            </a:r>
            <a:r>
              <a:rPr lang="en-US" sz="1200" b="1" i="1" kern="120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kern="1200">
                <a:solidFill>
                  <a:schemeClr val="tx1"/>
                </a:solidFill>
                <a:effectLst/>
                <a:latin typeface="+mn-lt"/>
                <a:ea typeface="+mn-ea"/>
                <a:cs typeface="+mn-cs"/>
              </a:rPr>
              <a:t>Không</a:t>
            </a:r>
            <a:r>
              <a:rPr lang="en-US" sz="1200" b="1" i="1" kern="1200" baseline="0">
                <a:solidFill>
                  <a:schemeClr val="tx1"/>
                </a:solidFill>
                <a:effectLst/>
                <a:latin typeface="+mn-lt"/>
                <a:ea typeface="+mn-ea"/>
                <a:cs typeface="+mn-cs"/>
              </a:rPr>
              <a:t> phải để chẩn đoán, mà để phân loại nguy cơ để định hướng xử trí. </a:t>
            </a:r>
            <a:endParaRPr lang="en-US" sz="1200" b="1" i="1" kern="1200" dirty="0">
              <a:solidFill>
                <a:schemeClr val="tx1"/>
              </a:solidFill>
              <a:effectLst/>
              <a:latin typeface="+mn-lt"/>
              <a:ea typeface="+mn-ea"/>
              <a:cs typeface="+mn-cs"/>
            </a:endParaRPr>
          </a:p>
          <a:p>
            <a:endParaRPr lang="en-VN" dirty="0"/>
          </a:p>
        </p:txBody>
      </p:sp>
      <p:sp>
        <p:nvSpPr>
          <p:cNvPr id="4" name="Slide Number Placeholder 3"/>
          <p:cNvSpPr>
            <a:spLocks noGrp="1"/>
          </p:cNvSpPr>
          <p:nvPr>
            <p:ph type="sldNum" sz="quarter" idx="5"/>
          </p:nvPr>
        </p:nvSpPr>
        <p:spPr/>
        <p:txBody>
          <a:bodyPr/>
          <a:lstStyle/>
          <a:p>
            <a:fld id="{9AE66F77-094B-4B47-8472-2B93A43798D4}" type="slidenum">
              <a:rPr lang="en-VN" smtClean="0"/>
              <a:t>18</a:t>
            </a:fld>
            <a:endParaRPr lang="en-VN"/>
          </a:p>
        </p:txBody>
      </p:sp>
    </p:spTree>
    <p:extLst>
      <p:ext uri="{BB962C8B-B14F-4D97-AF65-F5344CB8AC3E}">
        <p14:creationId xmlns:p14="http://schemas.microsoft.com/office/powerpoint/2010/main" val="26795435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V</a:t>
            </a:r>
            <a:r>
              <a:rPr lang="vi-VN" sz="1200" kern="1200" dirty="0">
                <a:solidFill>
                  <a:schemeClr val="tx1"/>
                </a:solidFill>
                <a:effectLst/>
                <a:latin typeface="+mn-lt"/>
                <a:ea typeface="+mn-ea"/>
                <a:cs typeface="+mn-cs"/>
              </a:rPr>
              <a:t>ới một trường hợp đau bụng cấp ở người </a:t>
            </a:r>
            <a:r>
              <a:rPr lang="en-US" sz="1200" kern="1200" dirty="0" err="1">
                <a:solidFill>
                  <a:schemeClr val="tx1"/>
                </a:solidFill>
                <a:effectLst/>
                <a:latin typeface="+mn-lt"/>
                <a:ea typeface="+mn-ea"/>
                <a:cs typeface="+mn-cs"/>
              </a:rPr>
              <a:t>đang</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khỏe mạnh, </a:t>
            </a:r>
            <a:r>
              <a:rPr lang="en-US" sz="1200" kern="1200" dirty="0" err="1">
                <a:solidFill>
                  <a:schemeClr val="tx1"/>
                </a:solidFill>
                <a:effectLst/>
                <a:latin typeface="+mn-lt"/>
                <a:ea typeface="+mn-ea"/>
                <a:cs typeface="+mn-cs"/>
              </a:rPr>
              <a:t>nhất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kèm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sốt</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không bao giờ </a:t>
            </a:r>
            <a:r>
              <a:rPr lang="en-US" sz="1200" kern="1200" dirty="0" err="1">
                <a:solidFill>
                  <a:schemeClr val="tx1"/>
                </a:solidFill>
                <a:effectLst/>
                <a:latin typeface="+mn-lt"/>
                <a:ea typeface="+mn-ea"/>
                <a:cs typeface="+mn-cs"/>
              </a:rPr>
              <a:t>xem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nhẹ</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nguy cơ </a:t>
            </a:r>
            <a:r>
              <a:rPr lang="en-US" sz="1200" kern="1200" dirty="0" err="1">
                <a:solidFill>
                  <a:schemeClr val="tx1"/>
                </a:solidFill>
                <a:effectLst/>
                <a:latin typeface="+mn-lt"/>
                <a:ea typeface="+mn-ea"/>
                <a:cs typeface="+mn-cs"/>
              </a:rPr>
              <a:t>bị</a:t>
            </a:r>
            <a:r>
              <a:rPr lang="en-US" sz="1200" kern="1200" dirty="0">
                <a:solidFill>
                  <a:schemeClr val="tx1"/>
                </a:solidFill>
                <a:effectLst/>
                <a:latin typeface="+mn-lt"/>
                <a:ea typeface="+mn-ea"/>
                <a:cs typeface="+mn-cs"/>
              </a:rPr>
              <a:t> VRT</a:t>
            </a:r>
          </a:p>
          <a:p>
            <a:pPr marL="228600" indent="-228600">
              <a:buAutoNum type="arabicParenBoth"/>
            </a:pPr>
            <a:r>
              <a:rPr lang="en-US" sz="1200" kern="1200" dirty="0" err="1">
                <a:solidFill>
                  <a:schemeClr val="tx1"/>
                </a:solidFill>
                <a:effectLst/>
                <a:latin typeface="+mn-lt"/>
                <a:ea typeface="+mn-ea"/>
                <a:cs typeface="+mn-cs"/>
              </a:rPr>
              <a:t>Nếu</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các triệu chứng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rõ</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đầu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theo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dõi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giờ</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phương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tiện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cận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định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hoặc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loại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trừ</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a:t>
            </a:r>
            <a:r>
              <a:rPr lang="en-US" dirty="0">
                <a:effectLst/>
              </a:rPr>
              <a:t> </a:t>
            </a:r>
          </a:p>
          <a:p>
            <a:pPr marL="228600" indent="-228600">
              <a:buAutoNum type="arabicParenBoth"/>
            </a:pPr>
            <a:r>
              <a:rPr lang="en-US" dirty="0">
                <a:effectLst/>
              </a:rPr>
              <a:t>C</a:t>
            </a:r>
            <a:r>
              <a:rPr lang="en-VN" dirty="0">
                <a:effectLst/>
              </a:rPr>
              <a:t>hẩn đoán VRT là chẩn đoán lâm sàng….</a:t>
            </a:r>
          </a:p>
          <a:p>
            <a:pPr marL="228600" indent="-228600">
              <a:buAutoNum type="arabicParenBoth"/>
            </a:pPr>
            <a:r>
              <a:rPr lang="en-US" dirty="0">
                <a:effectLst/>
              </a:rPr>
              <a:t>K</a:t>
            </a:r>
            <a:r>
              <a:rPr lang="en-VN" dirty="0">
                <a:effectLst/>
              </a:rPr>
              <a:t>hi chưa loại trừ được chẩn đoán</a:t>
            </a:r>
            <a:endParaRPr lang="en-US" dirty="0">
              <a:effectLst/>
            </a:endParaRPr>
          </a:p>
        </p:txBody>
      </p:sp>
      <p:sp>
        <p:nvSpPr>
          <p:cNvPr id="4" name="Slide Number Placeholder 3"/>
          <p:cNvSpPr>
            <a:spLocks noGrp="1"/>
          </p:cNvSpPr>
          <p:nvPr>
            <p:ph type="sldNum" sz="quarter" idx="5"/>
          </p:nvPr>
        </p:nvSpPr>
        <p:spPr/>
        <p:txBody>
          <a:bodyPr/>
          <a:lstStyle/>
          <a:p>
            <a:fld id="{9AE66F77-094B-4B47-8472-2B93A43798D4}" type="slidenum">
              <a:rPr lang="en-VN" smtClean="0"/>
              <a:t>19</a:t>
            </a:fld>
            <a:endParaRPr lang="en-VN"/>
          </a:p>
        </p:txBody>
      </p:sp>
    </p:spTree>
    <p:extLst>
      <p:ext uri="{BB962C8B-B14F-4D97-AF65-F5344CB8AC3E}">
        <p14:creationId xmlns:p14="http://schemas.microsoft.com/office/powerpoint/2010/main" val="39861890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kern="1200" dirty="0">
                <a:solidFill>
                  <a:schemeClr val="tx1"/>
                </a:solidFill>
                <a:effectLst/>
                <a:latin typeface="+mn-lt"/>
                <a:ea typeface="+mn-ea"/>
                <a:cs typeface="+mn-cs"/>
              </a:rPr>
              <a:t>Trong trường hợp đã </a:t>
            </a:r>
            <a:r>
              <a:rPr lang="en-US" sz="1200" kern="1200" dirty="0" err="1">
                <a:solidFill>
                  <a:schemeClr val="tx1"/>
                </a:solidFill>
                <a:effectLst/>
                <a:latin typeface="+mn-lt"/>
                <a:ea typeface="+mn-ea"/>
                <a:cs typeface="+mn-cs"/>
              </a:rPr>
              <a:t>theo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dõi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sử dụng các phương tiện chẩn đoán hình ảnh (siêu âm, </a:t>
            </a:r>
            <a:r>
              <a:rPr lang="en-US" sz="1200" kern="1200" dirty="0" err="1">
                <a:solidFill>
                  <a:schemeClr val="tx1"/>
                </a:solidFill>
                <a:effectLst/>
                <a:latin typeface="+mn-lt"/>
                <a:ea typeface="+mn-ea"/>
                <a:cs typeface="+mn-cs"/>
              </a:rPr>
              <a:t>chụp</a:t>
            </a:r>
            <a:r>
              <a:rPr lang="en-US" sz="1200" kern="1200" dirty="0">
                <a:solidFill>
                  <a:schemeClr val="tx1"/>
                </a:solidFill>
                <a:effectLst/>
                <a:latin typeface="+mn-lt"/>
                <a:ea typeface="+mn-ea"/>
                <a:cs typeface="+mn-cs"/>
              </a:rPr>
              <a:t> CT,…</a:t>
            </a:r>
            <a:r>
              <a:rPr lang="vi-VN"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vẫn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chưa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định</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loại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trừ</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VRT</a:t>
            </a:r>
            <a:r>
              <a:rPr lang="vi-VN"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vẫn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còn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ngờ</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ngoại</a:t>
            </a:r>
            <a:r>
              <a:rPr lang="en-US" sz="1200" kern="1200" dirty="0">
                <a:solidFill>
                  <a:schemeClr val="tx1"/>
                </a:solidFill>
                <a:effectLst/>
                <a:latin typeface="+mn-lt"/>
                <a:ea typeface="+mn-ea"/>
                <a:cs typeface="+mn-cs"/>
              </a:rPr>
              <a:t> khoa, </a:t>
            </a:r>
            <a:r>
              <a:rPr lang="en-US" sz="1200" kern="1200" dirty="0" err="1">
                <a:solidFill>
                  <a:schemeClr val="tx1"/>
                </a:solidFill>
                <a:effectLst/>
                <a:latin typeface="+mn-lt"/>
                <a:ea typeface="+mn-ea"/>
                <a:cs typeface="+mn-cs"/>
              </a:rPr>
              <a:t>thì</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nội soi ổ bụng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giúp</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khảo sát trực tiếp tình trạng ruột thừa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các cơ quan khác trong ổ 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nhớ</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nội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soi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dù</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vẫn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cuộc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gây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mê</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toàn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chỉ</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cùng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tiếp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cận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quả</a:t>
            </a:r>
            <a:r>
              <a:rPr lang="en-US" sz="1200" kern="1200" dirty="0">
                <a:solidFill>
                  <a:schemeClr val="tx1"/>
                </a:solidFill>
                <a:effectLst/>
                <a:latin typeface="+mn-lt"/>
                <a:ea typeface="+mn-ea"/>
                <a:cs typeface="+mn-cs"/>
              </a:rPr>
              <a:t>. </a:t>
            </a:r>
          </a:p>
          <a:p>
            <a:r>
              <a:rPr lang="en-US" sz="1200" kern="1200" dirty="0" err="1">
                <a:solidFill>
                  <a:schemeClr val="tx1"/>
                </a:solidFill>
                <a:effectLst/>
                <a:latin typeface="+mn-lt"/>
                <a:ea typeface="+mn-ea"/>
                <a:cs typeface="+mn-cs"/>
              </a:rPr>
              <a:t>Năm</a:t>
            </a:r>
            <a:r>
              <a:rPr lang="en-US" sz="1200" kern="1200" dirty="0">
                <a:solidFill>
                  <a:schemeClr val="tx1"/>
                </a:solidFill>
                <a:effectLst/>
                <a:latin typeface="+mn-lt"/>
                <a:ea typeface="+mn-ea"/>
                <a:cs typeface="+mn-cs"/>
              </a:rPr>
              <a:t> 2015, </a:t>
            </a:r>
            <a:r>
              <a:rPr lang="en-US" sz="1200" kern="1200" dirty="0" err="1">
                <a:solidFill>
                  <a:schemeClr val="tx1"/>
                </a:solidFill>
                <a:effectLst/>
                <a:latin typeface="+mn-lt"/>
                <a:ea typeface="+mn-ea"/>
                <a:cs typeface="+mn-cs"/>
              </a:rPr>
              <a:t>dựa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thấy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qua </a:t>
            </a:r>
            <a:r>
              <a:rPr lang="en-US" sz="1200" kern="1200" dirty="0" err="1">
                <a:solidFill>
                  <a:schemeClr val="tx1"/>
                </a:solidFill>
                <a:effectLst/>
                <a:latin typeface="+mn-lt"/>
                <a:ea typeface="+mn-ea"/>
                <a:cs typeface="+mn-cs"/>
              </a:rPr>
              <a:t>nội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soi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ảnh</a:t>
            </a:r>
            <a:r>
              <a:rPr lang="en-US" sz="1200" kern="1200" dirty="0">
                <a:solidFill>
                  <a:schemeClr val="tx1"/>
                </a:solidFill>
                <a:effectLst/>
                <a:latin typeface="+mn-lt"/>
                <a:ea typeface="+mn-ea"/>
                <a:cs typeface="+mn-cs"/>
              </a:rPr>
              <a:t>, Gomes </a:t>
            </a:r>
            <a:r>
              <a:rPr lang="en-US" sz="1200" kern="1200" dirty="0" err="1">
                <a:solidFill>
                  <a:schemeClr val="tx1"/>
                </a:solidFill>
                <a:effectLst/>
                <a:latin typeface="+mn-lt"/>
                <a:ea typeface="+mn-ea"/>
                <a:cs typeface="+mn-cs"/>
              </a:rPr>
              <a:t>đã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đưa</a:t>
            </a:r>
            <a:r>
              <a:rPr lang="en-US" sz="1200" kern="1200" dirty="0">
                <a:solidFill>
                  <a:schemeClr val="tx1"/>
                </a:solidFill>
                <a:effectLst/>
                <a:latin typeface="+mn-lt"/>
                <a:ea typeface="+mn-ea"/>
                <a:cs typeface="+mn-cs"/>
              </a:rPr>
              <a:t> ra </a:t>
            </a:r>
            <a:r>
              <a:rPr lang="en-US" sz="1200" kern="1200" dirty="0" err="1">
                <a:solidFill>
                  <a:schemeClr val="tx1"/>
                </a:solidFill>
                <a:effectLst/>
                <a:latin typeface="+mn-lt"/>
                <a:ea typeface="+mn-ea"/>
                <a:cs typeface="+mn-cs"/>
              </a:rPr>
              <a:t>bảng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độ</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cấp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lựa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chọn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sau</a:t>
            </a:r>
            <a:r>
              <a:rPr lang="en-US" sz="1200" kern="1200">
                <a:solidFill>
                  <a:schemeClr val="tx1"/>
                </a:solidFill>
                <a:effectLst/>
                <a:latin typeface="+mn-lt"/>
                <a:ea typeface="+mn-ea"/>
                <a:cs typeface="+mn-cs"/>
              </a:rPr>
              <a:t>:</a:t>
            </a:r>
            <a:r>
              <a:rPr lang="en-US">
                <a:effectLst/>
              </a:rPr>
              <a:t> Khôn</a:t>
            </a:r>
            <a:r>
              <a:rPr lang="en-US" baseline="0">
                <a:effectLst/>
              </a:rPr>
              <a:t>g biết VRT/suy gan, suy thận, VRT/dịch báng bụng.</a:t>
            </a:r>
          </a:p>
          <a:p>
            <a:r>
              <a:rPr lang="en-US" baseline="0">
                <a:effectLst/>
              </a:rPr>
              <a:t> </a:t>
            </a:r>
            <a:endParaRPr lang="en-US" dirty="0">
              <a:effectLst/>
            </a:endParaRPr>
          </a:p>
          <a:p>
            <a:r>
              <a:rPr lang="en-US" dirty="0">
                <a:effectLst/>
              </a:rPr>
              <a:t>Theo </a:t>
            </a:r>
            <a:r>
              <a:rPr lang="en-US" dirty="0" err="1">
                <a:effectLst/>
              </a:rPr>
              <a:t>khuyến</a:t>
            </a:r>
            <a:r>
              <a:rPr lang="en-US" dirty="0">
                <a:effectLst/>
              </a:rPr>
              <a:t> </a:t>
            </a:r>
            <a:r>
              <a:rPr lang="en-US" dirty="0" err="1">
                <a:effectLst/>
              </a:rPr>
              <a:t>cáo</a:t>
            </a:r>
            <a:r>
              <a:rPr lang="en-US" dirty="0">
                <a:effectLst/>
              </a:rPr>
              <a:t> 2015 </a:t>
            </a:r>
            <a:r>
              <a:rPr lang="en-US" dirty="0" err="1">
                <a:effectLst/>
              </a:rPr>
              <a:t>của</a:t>
            </a:r>
            <a:r>
              <a:rPr lang="en-US" dirty="0">
                <a:effectLst/>
              </a:rPr>
              <a:t> </a:t>
            </a:r>
            <a:r>
              <a:rPr lang="en-US" dirty="0" err="1">
                <a:effectLst/>
              </a:rPr>
              <a:t>Hiệp</a:t>
            </a:r>
            <a:r>
              <a:rPr lang="en-US" dirty="0">
                <a:effectLst/>
              </a:rPr>
              <a:t> </a:t>
            </a:r>
            <a:r>
              <a:rPr lang="en-US" dirty="0" err="1">
                <a:effectLst/>
              </a:rPr>
              <a:t>hội</a:t>
            </a:r>
            <a:r>
              <a:rPr lang="en-US" dirty="0">
                <a:effectLst/>
              </a:rPr>
              <a:t> </a:t>
            </a:r>
            <a:r>
              <a:rPr lang="en-US" dirty="0" err="1">
                <a:effectLst/>
              </a:rPr>
              <a:t>nội</a:t>
            </a:r>
            <a:r>
              <a:rPr lang="en-US" dirty="0">
                <a:effectLst/>
              </a:rPr>
              <a:t> </a:t>
            </a:r>
            <a:r>
              <a:rPr lang="en-US" dirty="0" err="1">
                <a:effectLst/>
              </a:rPr>
              <a:t>soi</a:t>
            </a:r>
            <a:r>
              <a:rPr lang="en-US" dirty="0">
                <a:effectLst/>
              </a:rPr>
              <a:t> </a:t>
            </a:r>
            <a:r>
              <a:rPr lang="en-US" dirty="0" err="1">
                <a:effectLst/>
              </a:rPr>
              <a:t>và</a:t>
            </a:r>
            <a:r>
              <a:rPr lang="en-US" dirty="0">
                <a:effectLst/>
              </a:rPr>
              <a:t> PTNS </a:t>
            </a:r>
            <a:r>
              <a:rPr lang="en-US" dirty="0" err="1">
                <a:effectLst/>
              </a:rPr>
              <a:t>châu</a:t>
            </a:r>
            <a:r>
              <a:rPr lang="en-US" dirty="0">
                <a:effectLst/>
              </a:rPr>
              <a:t> </a:t>
            </a:r>
            <a:r>
              <a:rPr lang="en-US" dirty="0" err="1">
                <a:effectLst/>
              </a:rPr>
              <a:t>Âu</a:t>
            </a:r>
            <a:r>
              <a:rPr lang="en-US" dirty="0">
                <a:effectLst/>
              </a:rPr>
              <a:t>: </a:t>
            </a:r>
            <a:r>
              <a:rPr lang="en-US" dirty="0" err="1">
                <a:effectLst/>
              </a:rPr>
              <a:t>khi</a:t>
            </a:r>
            <a:r>
              <a:rPr lang="en-US" dirty="0">
                <a:effectLst/>
              </a:rPr>
              <a:t> </a:t>
            </a:r>
            <a:r>
              <a:rPr lang="en-US" dirty="0" err="1">
                <a:effectLst/>
              </a:rPr>
              <a:t>thám</a:t>
            </a:r>
            <a:r>
              <a:rPr lang="en-US" dirty="0">
                <a:effectLst/>
              </a:rPr>
              <a:t> </a:t>
            </a:r>
            <a:r>
              <a:rPr lang="en-US" dirty="0" err="1">
                <a:effectLst/>
              </a:rPr>
              <a:t>sát</a:t>
            </a:r>
            <a:r>
              <a:rPr lang="en-US" dirty="0">
                <a:effectLst/>
              </a:rPr>
              <a:t> </a:t>
            </a:r>
            <a:r>
              <a:rPr lang="en-US" dirty="0" err="1">
                <a:effectLst/>
              </a:rPr>
              <a:t>thấy</a:t>
            </a:r>
            <a:r>
              <a:rPr lang="en-US" dirty="0">
                <a:effectLst/>
              </a:rPr>
              <a:t> RT </a:t>
            </a:r>
            <a:r>
              <a:rPr lang="en-US" dirty="0" err="1">
                <a:effectLst/>
              </a:rPr>
              <a:t>bình</a:t>
            </a:r>
            <a:r>
              <a:rPr lang="en-US" dirty="0">
                <a:effectLst/>
              </a:rPr>
              <a:t> </a:t>
            </a:r>
            <a:r>
              <a:rPr lang="en-US" dirty="0" err="1">
                <a:effectLst/>
              </a:rPr>
              <a:t>thường</a:t>
            </a:r>
            <a:r>
              <a:rPr lang="en-US" dirty="0">
                <a:effectLst/>
              </a:rPr>
              <a:t>, </a:t>
            </a:r>
            <a:r>
              <a:rPr lang="en-US" dirty="0" err="1">
                <a:effectLst/>
              </a:rPr>
              <a:t>nên</a:t>
            </a:r>
            <a:r>
              <a:rPr lang="en-US" dirty="0">
                <a:effectLst/>
              </a:rPr>
              <a:t> </a:t>
            </a:r>
            <a:r>
              <a:rPr lang="en-US" dirty="0" err="1">
                <a:effectLst/>
              </a:rPr>
              <a:t>để</a:t>
            </a:r>
            <a:r>
              <a:rPr lang="en-US" dirty="0">
                <a:effectLst/>
              </a:rPr>
              <a:t> </a:t>
            </a:r>
            <a:r>
              <a:rPr lang="en-US" dirty="0" err="1">
                <a:effectLst/>
              </a:rPr>
              <a:t>nguyên</a:t>
            </a:r>
            <a:r>
              <a:rPr lang="en-US" dirty="0">
                <a:effectLst/>
              </a:rPr>
              <a:t> </a:t>
            </a:r>
            <a:r>
              <a:rPr lang="en-US" dirty="0" err="1">
                <a:effectLst/>
              </a:rPr>
              <a:t>không</a:t>
            </a:r>
            <a:r>
              <a:rPr lang="en-US" dirty="0">
                <a:effectLst/>
              </a:rPr>
              <a:t> </a:t>
            </a:r>
            <a:r>
              <a:rPr lang="en-US" dirty="0" err="1">
                <a:effectLst/>
              </a:rPr>
              <a:t>cát</a:t>
            </a:r>
            <a:r>
              <a:rPr lang="en-US" dirty="0">
                <a:effectLst/>
              </a:rPr>
              <a:t> </a:t>
            </a:r>
            <a:r>
              <a:rPr lang="en-US" dirty="0" err="1">
                <a:effectLst/>
              </a:rPr>
              <a:t>bỏ</a:t>
            </a:r>
            <a:r>
              <a:rPr lang="en-US" dirty="0">
                <a:effectLst/>
              </a:rPr>
              <a:t>. </a:t>
            </a:r>
            <a:r>
              <a:rPr lang="en-US" dirty="0" err="1">
                <a:effectLst/>
              </a:rPr>
              <a:t>Tuy</a:t>
            </a:r>
            <a:r>
              <a:rPr lang="en-US" dirty="0">
                <a:effectLst/>
              </a:rPr>
              <a:t> </a:t>
            </a:r>
            <a:r>
              <a:rPr lang="en-US" dirty="0" err="1">
                <a:effectLst/>
              </a:rPr>
              <a:t>nhiên</a:t>
            </a:r>
            <a:r>
              <a:rPr lang="en-US" dirty="0">
                <a:effectLst/>
              </a:rPr>
              <a:t> </a:t>
            </a:r>
            <a:r>
              <a:rPr lang="en-US" dirty="0" err="1">
                <a:effectLst/>
              </a:rPr>
              <a:t>khi</a:t>
            </a:r>
            <a:r>
              <a:rPr lang="en-US" dirty="0">
                <a:effectLst/>
              </a:rPr>
              <a:t> </a:t>
            </a:r>
            <a:r>
              <a:rPr lang="en-US" dirty="0" err="1">
                <a:effectLst/>
              </a:rPr>
              <a:t>áp</a:t>
            </a:r>
            <a:r>
              <a:rPr lang="en-US" dirty="0">
                <a:effectLst/>
              </a:rPr>
              <a:t> dung </a:t>
            </a:r>
            <a:r>
              <a:rPr lang="en-US" dirty="0" err="1">
                <a:effectLst/>
              </a:rPr>
              <a:t>nên</a:t>
            </a:r>
            <a:r>
              <a:rPr lang="en-US" dirty="0">
                <a:effectLst/>
              </a:rPr>
              <a:t> </a:t>
            </a:r>
            <a:r>
              <a:rPr lang="en-US" dirty="0" err="1">
                <a:effectLst/>
              </a:rPr>
              <a:t>tuỳ</a:t>
            </a:r>
            <a:r>
              <a:rPr lang="en-US" dirty="0">
                <a:effectLst/>
              </a:rPr>
              <a:t> </a:t>
            </a:r>
            <a:r>
              <a:rPr lang="en-US" dirty="0" err="1">
                <a:effectLst/>
              </a:rPr>
              <a:t>thuộc</a:t>
            </a:r>
            <a:r>
              <a:rPr lang="en-US" dirty="0">
                <a:effectLst/>
              </a:rPr>
              <a:t> </a:t>
            </a:r>
            <a:r>
              <a:rPr lang="en-US" dirty="0" err="1">
                <a:effectLst/>
              </a:rPr>
              <a:t>vào</a:t>
            </a:r>
            <a:r>
              <a:rPr lang="en-US" dirty="0">
                <a:effectLst/>
              </a:rPr>
              <a:t> </a:t>
            </a:r>
            <a:r>
              <a:rPr lang="en-US" dirty="0" err="1">
                <a:effectLst/>
              </a:rPr>
              <a:t>tình</a:t>
            </a:r>
            <a:r>
              <a:rPr lang="en-US" dirty="0">
                <a:effectLst/>
              </a:rPr>
              <a:t> </a:t>
            </a:r>
            <a:r>
              <a:rPr lang="en-US" dirty="0" err="1">
                <a:effectLst/>
              </a:rPr>
              <a:t>hình</a:t>
            </a:r>
            <a:r>
              <a:rPr lang="en-US" dirty="0">
                <a:effectLst/>
              </a:rPr>
              <a:t> </a:t>
            </a:r>
            <a:r>
              <a:rPr lang="en-US" dirty="0" err="1">
                <a:effectLst/>
              </a:rPr>
              <a:t>thực</a:t>
            </a:r>
            <a:r>
              <a:rPr lang="en-US" dirty="0">
                <a:effectLst/>
              </a:rPr>
              <a:t> </a:t>
            </a:r>
            <a:r>
              <a:rPr lang="en-US" dirty="0" err="1">
                <a:effectLst/>
              </a:rPr>
              <a:t>tế</a:t>
            </a:r>
            <a:r>
              <a:rPr lang="en-US" dirty="0">
                <a:effectLst/>
              </a:rPr>
              <a:t> </a:t>
            </a:r>
            <a:r>
              <a:rPr lang="en-US" dirty="0" err="1">
                <a:effectLst/>
              </a:rPr>
              <a:t>của</a:t>
            </a:r>
            <a:r>
              <a:rPr lang="en-US" dirty="0">
                <a:effectLst/>
              </a:rPr>
              <a:t> </a:t>
            </a:r>
            <a:r>
              <a:rPr lang="en-US" dirty="0" err="1">
                <a:effectLst/>
              </a:rPr>
              <a:t>địa</a:t>
            </a:r>
            <a:r>
              <a:rPr lang="en-US" dirty="0">
                <a:effectLst/>
              </a:rPr>
              <a:t> </a:t>
            </a:r>
            <a:r>
              <a:rPr lang="en-US" dirty="0" err="1">
                <a:effectLst/>
              </a:rPr>
              <a:t>phương</a:t>
            </a:r>
            <a:r>
              <a:rPr lang="en-US" dirty="0">
                <a:effectLst/>
              </a:rPr>
              <a:t> </a:t>
            </a:r>
            <a:r>
              <a:rPr lang="en-US" dirty="0" err="1">
                <a:effectLst/>
              </a:rPr>
              <a:t>như</a:t>
            </a:r>
            <a:r>
              <a:rPr lang="en-US" dirty="0">
                <a:effectLst/>
              </a:rPr>
              <a:t> </a:t>
            </a:r>
            <a:r>
              <a:rPr lang="en-US" dirty="0" err="1">
                <a:effectLst/>
              </a:rPr>
              <a:t>sự</a:t>
            </a:r>
            <a:r>
              <a:rPr lang="en-US" dirty="0">
                <a:effectLst/>
              </a:rPr>
              <a:t> </a:t>
            </a:r>
            <a:r>
              <a:rPr lang="en-US" dirty="0" err="1">
                <a:effectLst/>
              </a:rPr>
              <a:t>hiểu</a:t>
            </a:r>
            <a:r>
              <a:rPr lang="en-US" dirty="0">
                <a:effectLst/>
              </a:rPr>
              <a:t> </a:t>
            </a:r>
            <a:r>
              <a:rPr lang="en-US" dirty="0" err="1">
                <a:effectLst/>
              </a:rPr>
              <a:t>biết</a:t>
            </a:r>
            <a:r>
              <a:rPr lang="en-US" dirty="0">
                <a:effectLst/>
              </a:rPr>
              <a:t> </a:t>
            </a:r>
            <a:r>
              <a:rPr lang="en-US" dirty="0" err="1">
                <a:effectLst/>
              </a:rPr>
              <a:t>của</a:t>
            </a:r>
            <a:r>
              <a:rPr lang="en-US" dirty="0">
                <a:effectLst/>
              </a:rPr>
              <a:t> BN, </a:t>
            </a:r>
            <a:r>
              <a:rPr lang="en-US" dirty="0" err="1">
                <a:effectLst/>
              </a:rPr>
              <a:t>khả</a:t>
            </a:r>
            <a:r>
              <a:rPr lang="en-US" dirty="0">
                <a:effectLst/>
              </a:rPr>
              <a:t> </a:t>
            </a:r>
            <a:r>
              <a:rPr lang="en-US" dirty="0" err="1">
                <a:effectLst/>
              </a:rPr>
              <a:t>năng</a:t>
            </a:r>
            <a:r>
              <a:rPr lang="en-US" dirty="0">
                <a:effectLst/>
              </a:rPr>
              <a:t> </a:t>
            </a:r>
            <a:r>
              <a:rPr lang="en-US" dirty="0" err="1">
                <a:effectLst/>
              </a:rPr>
              <a:t>tiếp</a:t>
            </a:r>
            <a:r>
              <a:rPr lang="en-US" dirty="0">
                <a:effectLst/>
              </a:rPr>
              <a:t> </a:t>
            </a:r>
            <a:r>
              <a:rPr lang="en-US" dirty="0" err="1">
                <a:effectLst/>
              </a:rPr>
              <a:t>cận</a:t>
            </a:r>
            <a:r>
              <a:rPr lang="en-US" dirty="0">
                <a:effectLst/>
              </a:rPr>
              <a:t> </a:t>
            </a:r>
            <a:r>
              <a:rPr lang="en-US" dirty="0" err="1">
                <a:effectLst/>
              </a:rPr>
              <a:t>các</a:t>
            </a:r>
            <a:r>
              <a:rPr lang="en-US" dirty="0">
                <a:effectLst/>
              </a:rPr>
              <a:t> </a:t>
            </a:r>
            <a:r>
              <a:rPr lang="en-US" dirty="0" err="1">
                <a:effectLst/>
              </a:rPr>
              <a:t>dịch</a:t>
            </a:r>
            <a:r>
              <a:rPr lang="en-US" dirty="0">
                <a:effectLst/>
              </a:rPr>
              <a:t> </a:t>
            </a:r>
            <a:r>
              <a:rPr lang="en-US" dirty="0" err="1">
                <a:effectLst/>
              </a:rPr>
              <a:t>vụ</a:t>
            </a:r>
            <a:r>
              <a:rPr lang="en-US" dirty="0">
                <a:effectLst/>
              </a:rPr>
              <a:t> y </a:t>
            </a:r>
            <a:r>
              <a:rPr lang="en-US" dirty="0" err="1">
                <a:effectLst/>
              </a:rPr>
              <a:t>tế</a:t>
            </a:r>
            <a:r>
              <a:rPr lang="en-US" dirty="0">
                <a:effectLst/>
              </a:rPr>
              <a:t> </a:t>
            </a:r>
            <a:r>
              <a:rPr lang="en-US" dirty="0" err="1">
                <a:effectLst/>
              </a:rPr>
              <a:t>cũng</a:t>
            </a:r>
            <a:r>
              <a:rPr lang="en-US" dirty="0">
                <a:effectLst/>
              </a:rPr>
              <a:t> </a:t>
            </a:r>
            <a:r>
              <a:rPr lang="en-US" dirty="0" err="1">
                <a:effectLst/>
              </a:rPr>
              <a:t>như</a:t>
            </a:r>
            <a:r>
              <a:rPr lang="en-US" dirty="0">
                <a:effectLst/>
              </a:rPr>
              <a:t> </a:t>
            </a:r>
            <a:r>
              <a:rPr lang="en-US" dirty="0" err="1">
                <a:effectLst/>
              </a:rPr>
              <a:t>các</a:t>
            </a:r>
            <a:r>
              <a:rPr lang="en-US" dirty="0">
                <a:effectLst/>
              </a:rPr>
              <a:t> hang </a:t>
            </a:r>
            <a:r>
              <a:rPr lang="en-US" dirty="0" err="1">
                <a:effectLst/>
              </a:rPr>
              <a:t>ráo</a:t>
            </a:r>
            <a:r>
              <a:rPr lang="en-US" dirty="0">
                <a:effectLst/>
              </a:rPr>
              <a:t> </a:t>
            </a:r>
            <a:r>
              <a:rPr lang="en-US" dirty="0" err="1">
                <a:effectLst/>
              </a:rPr>
              <a:t>pháp</a:t>
            </a:r>
            <a:r>
              <a:rPr lang="en-US" dirty="0">
                <a:effectLst/>
              </a:rPr>
              <a:t> </a:t>
            </a:r>
            <a:r>
              <a:rPr lang="en-US" dirty="0" err="1">
                <a:effectLst/>
              </a:rPr>
              <a:t>lý</a:t>
            </a:r>
            <a:r>
              <a:rPr lang="en-US" dirty="0">
                <a:effectLst/>
              </a:rPr>
              <a:t> </a:t>
            </a:r>
            <a:r>
              <a:rPr lang="en-US" dirty="0" err="1">
                <a:effectLst/>
              </a:rPr>
              <a:t>khi</a:t>
            </a:r>
            <a:r>
              <a:rPr lang="en-US" dirty="0">
                <a:effectLst/>
              </a:rPr>
              <a:t> </a:t>
            </a:r>
            <a:r>
              <a:rPr lang="en-US" dirty="0" err="1">
                <a:effectLst/>
              </a:rPr>
              <a:t>hành</a:t>
            </a:r>
            <a:r>
              <a:rPr lang="en-US" dirty="0">
                <a:effectLst/>
              </a:rPr>
              <a:t> </a:t>
            </a:r>
            <a:r>
              <a:rPr lang="en-US" dirty="0" err="1">
                <a:effectLst/>
              </a:rPr>
              <a:t>nghề</a:t>
            </a:r>
            <a:r>
              <a:rPr lang="en-US" dirty="0">
                <a:effectLst/>
              </a:rPr>
              <a:t> </a:t>
            </a:r>
            <a:r>
              <a:rPr lang="en-US" dirty="0" err="1">
                <a:effectLst/>
              </a:rPr>
              <a:t>để</a:t>
            </a:r>
            <a:r>
              <a:rPr lang="en-US" dirty="0">
                <a:effectLst/>
              </a:rPr>
              <a:t> </a:t>
            </a:r>
            <a:r>
              <a:rPr lang="en-US" dirty="0" err="1">
                <a:effectLst/>
              </a:rPr>
              <a:t>tránh</a:t>
            </a:r>
            <a:r>
              <a:rPr lang="en-US" dirty="0">
                <a:effectLst/>
              </a:rPr>
              <a:t> </a:t>
            </a:r>
            <a:r>
              <a:rPr lang="en-US" dirty="0" err="1">
                <a:effectLst/>
              </a:rPr>
              <a:t>các</a:t>
            </a:r>
            <a:r>
              <a:rPr lang="en-US" dirty="0">
                <a:effectLst/>
              </a:rPr>
              <a:t> </a:t>
            </a:r>
            <a:r>
              <a:rPr lang="en-US" dirty="0" err="1">
                <a:effectLst/>
              </a:rPr>
              <a:t>rắc</a:t>
            </a:r>
            <a:r>
              <a:rPr lang="en-US" dirty="0">
                <a:effectLst/>
              </a:rPr>
              <a:t> </a:t>
            </a:r>
            <a:r>
              <a:rPr lang="en-US" dirty="0" err="1">
                <a:effectLst/>
              </a:rPr>
              <a:t>rối</a:t>
            </a:r>
            <a:r>
              <a:rPr lang="en-US" dirty="0">
                <a:effectLst/>
              </a:rPr>
              <a:t> </a:t>
            </a:r>
            <a:r>
              <a:rPr lang="en-US" dirty="0" err="1">
                <a:effectLst/>
              </a:rPr>
              <a:t>ngoài</a:t>
            </a:r>
            <a:r>
              <a:rPr lang="en-US" dirty="0">
                <a:effectLst/>
              </a:rPr>
              <a:t> y khoa.</a:t>
            </a:r>
            <a:endParaRPr lang="en-VN" dirty="0"/>
          </a:p>
        </p:txBody>
      </p:sp>
      <p:sp>
        <p:nvSpPr>
          <p:cNvPr id="4" name="Slide Number Placeholder 3"/>
          <p:cNvSpPr>
            <a:spLocks noGrp="1"/>
          </p:cNvSpPr>
          <p:nvPr>
            <p:ph type="sldNum" sz="quarter" idx="5"/>
          </p:nvPr>
        </p:nvSpPr>
        <p:spPr/>
        <p:txBody>
          <a:bodyPr/>
          <a:lstStyle/>
          <a:p>
            <a:fld id="{9AE66F77-094B-4B47-8472-2B93A43798D4}" type="slidenum">
              <a:rPr lang="en-VN" smtClean="0"/>
              <a:t>20</a:t>
            </a:fld>
            <a:endParaRPr lang="en-VN"/>
          </a:p>
        </p:txBody>
      </p:sp>
    </p:spTree>
    <p:extLst>
      <p:ext uri="{BB962C8B-B14F-4D97-AF65-F5344CB8AC3E}">
        <p14:creationId xmlns:p14="http://schemas.microsoft.com/office/powerpoint/2010/main" val="10891381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2"/>
            <a:r>
              <a:rPr lang="en-US" sz="1200" b="1" i="1" kern="1200" dirty="0">
                <a:solidFill>
                  <a:schemeClr val="tx1"/>
                </a:solidFill>
                <a:effectLst/>
                <a:latin typeface="+mn-lt"/>
                <a:ea typeface="+mn-ea"/>
                <a:cs typeface="+mn-cs"/>
              </a:rPr>
              <a:t>Theo </a:t>
            </a:r>
            <a:r>
              <a:rPr lang="en-US" sz="1200" b="1" i="1" kern="1200" dirty="0" err="1">
                <a:solidFill>
                  <a:schemeClr val="tx1"/>
                </a:solidFill>
                <a:effectLst/>
                <a:latin typeface="+mn-lt"/>
                <a:ea typeface="+mn-ea"/>
                <a:cs typeface="+mn-cs"/>
              </a:rPr>
              <a:t>cơ</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chế</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bệnh</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sinh</a:t>
            </a:r>
            <a:endParaRPr lang="en-US" sz="1200" b="1" i="1" kern="1200" dirty="0">
              <a:solidFill>
                <a:schemeClr val="tx1"/>
              </a:solidFill>
              <a:effectLst/>
              <a:latin typeface="+mn-lt"/>
              <a:ea typeface="+mn-ea"/>
              <a:cs typeface="+mn-cs"/>
            </a:endParaRPr>
          </a:p>
          <a:p>
            <a:pPr lvl="2"/>
            <a:r>
              <a:rPr lang="en-US" sz="1200" b="1" i="1" kern="1200" dirty="0">
                <a:solidFill>
                  <a:schemeClr val="tx1"/>
                </a:solidFill>
                <a:effectLst/>
                <a:latin typeface="+mn-lt"/>
                <a:ea typeface="+mn-ea"/>
                <a:cs typeface="+mn-cs"/>
              </a:rPr>
              <a:t>V</a:t>
            </a:r>
            <a:r>
              <a:rPr lang="vi-VN" sz="1200" b="1" i="1" kern="1200" dirty="0">
                <a:solidFill>
                  <a:schemeClr val="tx1"/>
                </a:solidFill>
                <a:effectLst/>
                <a:latin typeface="+mn-lt"/>
                <a:ea typeface="+mn-ea"/>
                <a:cs typeface="+mn-cs"/>
              </a:rPr>
              <a:t>iêm ruột thừa </a:t>
            </a:r>
            <a:r>
              <a:rPr lang="en-US" sz="1200" b="1" i="1" kern="1200" dirty="0" err="1">
                <a:solidFill>
                  <a:schemeClr val="tx1"/>
                </a:solidFill>
                <a:effectLst/>
                <a:latin typeface="+mn-lt"/>
                <a:ea typeface="+mn-ea"/>
                <a:cs typeface="+mn-cs"/>
              </a:rPr>
              <a:t>không</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tắc</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nghẽn</a:t>
            </a:r>
            <a:endParaRPr lang="en-US" sz="1400" b="1" i="1" kern="1200" dirty="0">
              <a:solidFill>
                <a:schemeClr val="tx1"/>
              </a:solidFill>
              <a:effectLst/>
              <a:latin typeface="+mn-lt"/>
              <a:ea typeface="+mn-ea"/>
              <a:cs typeface="+mn-cs"/>
            </a:endParaRPr>
          </a:p>
          <a:p>
            <a:r>
              <a:rPr lang="vi-VN" sz="1200" kern="1200" dirty="0">
                <a:solidFill>
                  <a:schemeClr val="tx1"/>
                </a:solidFill>
                <a:effectLst/>
                <a:latin typeface="+mn-lt"/>
                <a:ea typeface="+mn-ea"/>
                <a:cs typeface="+mn-cs"/>
              </a:rPr>
              <a:t> Trong những giờ đầu, tình trạng viêm chỉ khu trú ở niêm mạc ruột thừa,  gây đau kiểu đau tạng (visceral pain)</a:t>
            </a:r>
            <a:r>
              <a:rPr lang="en-US" sz="1200" kern="1200" dirty="0">
                <a:solidFill>
                  <a:schemeClr val="tx1"/>
                </a:solidFill>
                <a:effectLst/>
                <a:latin typeface="+mn-lt"/>
                <a:ea typeface="+mn-ea"/>
                <a:cs typeface="+mn-cs"/>
              </a:rPr>
              <a:t>; b</a:t>
            </a:r>
            <a:r>
              <a:rPr lang="vi-VN" sz="1200" kern="1200" dirty="0">
                <a:solidFill>
                  <a:schemeClr val="tx1"/>
                </a:solidFill>
                <a:effectLst/>
                <a:latin typeface="+mn-lt"/>
                <a:ea typeface="+mn-ea"/>
                <a:cs typeface="+mn-cs"/>
              </a:rPr>
              <a:t>ệnh nhân sẽ đau ở vùng quanh rốn hoặc </a:t>
            </a:r>
            <a:r>
              <a:rPr lang="en-US" sz="1200" kern="1200" dirty="0" err="1">
                <a:solidFill>
                  <a:schemeClr val="tx1"/>
                </a:solidFill>
                <a:effectLst/>
                <a:latin typeface="+mn-lt"/>
                <a:ea typeface="+mn-ea"/>
                <a:cs typeface="+mn-cs"/>
              </a:rPr>
              <a:t>trên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rốn</a:t>
            </a:r>
            <a:r>
              <a:rPr lang="vi-VN" sz="1200" kern="1200" dirty="0">
                <a:solidFill>
                  <a:schemeClr val="tx1"/>
                </a:solidFill>
                <a:effectLst/>
                <a:latin typeface="+mn-lt"/>
                <a:ea typeface="+mn-ea"/>
                <a:cs typeface="+mn-cs"/>
              </a:rPr>
              <a:t> (do kích thích đám rối </a:t>
            </a:r>
            <a:r>
              <a:rPr lang="en-US" sz="1200" kern="1200" dirty="0" err="1">
                <a:solidFill>
                  <a:schemeClr val="tx1"/>
                </a:solidFill>
                <a:effectLst/>
                <a:latin typeface="+mn-lt"/>
                <a:ea typeface="+mn-ea"/>
                <a:cs typeface="+mn-cs"/>
              </a:rPr>
              <a:t>dương</a:t>
            </a:r>
            <a:r>
              <a:rPr lang="vi-VN" sz="120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đau</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âm</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ỉ</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không</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thành</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cơn</a:t>
            </a:r>
            <a:r>
              <a:rPr lang="vi-VN" sz="1200" kern="1200" dirty="0">
                <a:solidFill>
                  <a:schemeClr val="tx1"/>
                </a:solidFill>
                <a:effectLst/>
                <a:latin typeface="+mn-lt"/>
                <a:ea typeface="+mn-ea"/>
                <a:cs typeface="+mn-cs"/>
              </a:rPr>
              <a:t>. Sau </a:t>
            </a:r>
            <a:r>
              <a:rPr lang="en-US" sz="1200" kern="1200" dirty="0">
                <a:solidFill>
                  <a:schemeClr val="tx1"/>
                </a:solidFill>
                <a:effectLst/>
                <a:latin typeface="+mn-lt"/>
                <a:ea typeface="+mn-ea"/>
                <a:cs typeface="+mn-cs"/>
              </a:rPr>
              <a:t>4-</a:t>
            </a:r>
            <a:r>
              <a:rPr lang="vi-VN" sz="1200" kern="1200" dirty="0">
                <a:solidFill>
                  <a:schemeClr val="tx1"/>
                </a:solidFill>
                <a:effectLst/>
                <a:latin typeface="+mn-lt"/>
                <a:ea typeface="+mn-ea"/>
                <a:cs typeface="+mn-cs"/>
              </a:rPr>
              <a:t>6 giờ</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hơn</a:t>
            </a:r>
            <a:r>
              <a:rPr lang="vi-VN" sz="1200" kern="1200" dirty="0">
                <a:solidFill>
                  <a:schemeClr val="tx1"/>
                </a:solidFill>
                <a:effectLst/>
                <a:latin typeface="+mn-lt"/>
                <a:ea typeface="+mn-ea"/>
                <a:cs typeface="+mn-cs"/>
              </a:rPr>
              <a:t>, quá trình viêm lan ra khỏi thanh mạc ruột thừa, kích thích phúc mạc thành gây đau thực thể (somatic pain)</a:t>
            </a:r>
            <a:r>
              <a:rPr lang="en-US" sz="1200" kern="1200" dirty="0">
                <a:solidFill>
                  <a:schemeClr val="tx1"/>
                </a:solidFill>
                <a:effectLst/>
                <a:latin typeface="+mn-lt"/>
                <a:ea typeface="+mn-ea"/>
                <a:cs typeface="+mn-cs"/>
              </a:rPr>
              <a:t>; l</a:t>
            </a:r>
            <a:r>
              <a:rPr lang="vi-VN" sz="1200" kern="1200" dirty="0">
                <a:solidFill>
                  <a:schemeClr val="tx1"/>
                </a:solidFill>
                <a:effectLst/>
                <a:latin typeface="+mn-lt"/>
                <a:ea typeface="+mn-ea"/>
                <a:cs typeface="+mn-cs"/>
              </a:rPr>
              <a:t>úc này bệnh nhân sẽ cảm thấy đau rõ khi ấn ở hố chậu phải. </a:t>
            </a:r>
            <a:endParaRPr lang="en-US" sz="1400" kern="1200" dirty="0">
              <a:solidFill>
                <a:schemeClr val="tx1"/>
              </a:solidFill>
              <a:effectLst/>
              <a:latin typeface="+mn-lt"/>
              <a:ea typeface="+mn-ea"/>
              <a:cs typeface="+mn-cs"/>
            </a:endParaRPr>
          </a:p>
          <a:p>
            <a:pPr lvl="2"/>
            <a:r>
              <a:rPr lang="vi-VN" sz="1200" b="1" i="1" kern="1200" dirty="0">
                <a:solidFill>
                  <a:schemeClr val="tx1"/>
                </a:solidFill>
                <a:effectLst/>
                <a:latin typeface="+mn-lt"/>
                <a:ea typeface="+mn-ea"/>
                <a:cs typeface="+mn-cs"/>
              </a:rPr>
              <a:t>Viêm ruột thừa tắc nghẽn </a:t>
            </a:r>
            <a:endParaRPr lang="en-US" sz="1400" b="1" i="1" kern="1200" dirty="0">
              <a:solidFill>
                <a:schemeClr val="tx1"/>
              </a:solidFill>
              <a:effectLst/>
              <a:latin typeface="+mn-lt"/>
              <a:ea typeface="+mn-ea"/>
              <a:cs typeface="+mn-cs"/>
            </a:endParaRPr>
          </a:p>
          <a:p>
            <a:r>
              <a:rPr lang="vi-VN" sz="1200" kern="1200" dirty="0">
                <a:solidFill>
                  <a:schemeClr val="tx1"/>
                </a:solidFill>
                <a:effectLst/>
                <a:latin typeface="+mn-lt"/>
                <a:ea typeface="+mn-ea"/>
                <a:cs typeface="+mn-cs"/>
              </a:rPr>
              <a:t>K</a:t>
            </a:r>
            <a:r>
              <a:rPr lang="en-US" sz="1200" kern="1200" dirty="0" err="1">
                <a:solidFill>
                  <a:schemeClr val="tx1"/>
                </a:solidFill>
                <a:effectLst/>
                <a:latin typeface="+mn-lt"/>
                <a:ea typeface="+mn-ea"/>
                <a:cs typeface="+mn-cs"/>
              </a:rPr>
              <a:t>hác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tắc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nghẽn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k</a:t>
            </a:r>
            <a:r>
              <a:rPr lang="vi-VN" sz="1200" kern="1200" dirty="0">
                <a:solidFill>
                  <a:schemeClr val="tx1"/>
                </a:solidFill>
                <a:effectLst/>
                <a:latin typeface="+mn-lt"/>
                <a:ea typeface="+mn-ea"/>
                <a:cs typeface="+mn-cs"/>
              </a:rPr>
              <a:t>hởi đầu có </a:t>
            </a:r>
            <a:r>
              <a:rPr lang="vi-VN" sz="1200" b="1" i="1" kern="1200" dirty="0">
                <a:solidFill>
                  <a:schemeClr val="tx1"/>
                </a:solidFill>
                <a:effectLst/>
                <a:latin typeface="+mn-lt"/>
                <a:ea typeface="+mn-ea"/>
                <a:cs typeface="+mn-cs"/>
              </a:rPr>
              <a:t>thể </a:t>
            </a:r>
            <a:r>
              <a:rPr lang="en-US" sz="1200" b="1" i="1" kern="1200" dirty="0" err="1">
                <a:solidFill>
                  <a:schemeClr val="tx1"/>
                </a:solidFill>
                <a:effectLst/>
                <a:latin typeface="+mn-lt"/>
                <a:ea typeface="+mn-ea"/>
                <a:cs typeface="+mn-cs"/>
              </a:rPr>
              <a:t>kiểu</a:t>
            </a:r>
            <a:r>
              <a:rPr lang="en-US" sz="1200" b="1" i="1" kern="1200" dirty="0">
                <a:solidFill>
                  <a:schemeClr val="tx1"/>
                </a:solidFill>
                <a:effectLst/>
                <a:latin typeface="+mn-lt"/>
                <a:ea typeface="+mn-ea"/>
                <a:cs typeface="+mn-cs"/>
              </a:rPr>
              <a:t> </a:t>
            </a:r>
            <a:r>
              <a:rPr lang="vi-VN" sz="1200" b="1" i="1" kern="1200" dirty="0">
                <a:solidFill>
                  <a:schemeClr val="tx1"/>
                </a:solidFill>
                <a:effectLst/>
                <a:latin typeface="+mn-lt"/>
                <a:ea typeface="+mn-ea"/>
                <a:cs typeface="+mn-cs"/>
              </a:rPr>
              <a:t>quặn </a:t>
            </a:r>
            <a:r>
              <a:rPr lang="en-US" sz="1200" b="1" i="1" kern="1200" dirty="0" err="1">
                <a:solidFill>
                  <a:schemeClr val="tx1"/>
                </a:solidFill>
                <a:effectLst/>
                <a:latin typeface="+mn-lt"/>
                <a:ea typeface="+mn-ea"/>
                <a:cs typeface="+mn-cs"/>
              </a:rPr>
              <a:t>cơn</a:t>
            </a:r>
            <a:r>
              <a:rPr lang="en-US" sz="1200" b="1" i="1"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ở vùng quanh rốn do tắc nghẽn lòng ruột thừa. Sau đó triệu chứng tương tự như </a:t>
            </a:r>
            <a:r>
              <a:rPr lang="en-US" sz="1200" kern="1200" dirty="0">
                <a:solidFill>
                  <a:schemeClr val="tx1"/>
                </a:solidFill>
                <a:effectLst/>
                <a:latin typeface="+mn-lt"/>
                <a:ea typeface="+mn-ea"/>
                <a:cs typeface="+mn-cs"/>
              </a:rPr>
              <a:t>VRT</a:t>
            </a:r>
            <a:r>
              <a:rPr lang="vi-VN" sz="1200" kern="1200" dirty="0">
                <a:solidFill>
                  <a:schemeClr val="tx1"/>
                </a:solidFill>
                <a:effectLst/>
                <a:latin typeface="+mn-lt"/>
                <a:ea typeface="+mn-ea"/>
                <a:cs typeface="+mn-cs"/>
              </a:rPr>
              <a:t> xuất tiết nhưng diễn tiến nhanh hơn. Thể </a:t>
            </a:r>
            <a:r>
              <a:rPr lang="en-US" sz="1200" kern="1200" dirty="0">
                <a:solidFill>
                  <a:schemeClr val="tx1"/>
                </a:solidFill>
                <a:effectLst/>
                <a:latin typeface="+mn-lt"/>
                <a:ea typeface="+mn-ea"/>
                <a:cs typeface="+mn-cs"/>
              </a:rPr>
              <a:t>VRT</a:t>
            </a:r>
            <a:r>
              <a:rPr lang="vi-VN" sz="1200" kern="1200" dirty="0">
                <a:solidFill>
                  <a:schemeClr val="tx1"/>
                </a:solidFill>
                <a:effectLst/>
                <a:latin typeface="+mn-lt"/>
                <a:ea typeface="+mn-ea"/>
                <a:cs typeface="+mn-cs"/>
              </a:rPr>
              <a:t> này thường nhanh chóng đưa đến tình trạng viêm phúc mạc toàn thể do vỡ ruột thừa.</a:t>
            </a:r>
            <a:endParaRPr lang="en-US" sz="1400" kern="1200" dirty="0">
              <a:solidFill>
                <a:schemeClr val="tx1"/>
              </a:solidFill>
              <a:effectLst/>
              <a:latin typeface="+mn-lt"/>
              <a:ea typeface="+mn-ea"/>
              <a:cs typeface="+mn-cs"/>
            </a:endParaRPr>
          </a:p>
          <a:p>
            <a:r>
              <a:rPr lang="en-US" b="1" dirty="0"/>
              <a:t>T</a:t>
            </a:r>
            <a:r>
              <a:rPr lang="en-VN" b="1" dirty="0"/>
              <a:t>heo diễn tiến: </a:t>
            </a:r>
          </a:p>
          <a:p>
            <a:r>
              <a:rPr lang="vi-VN" sz="1200" b="1" kern="1200" dirty="0">
                <a:solidFill>
                  <a:schemeClr val="tx1"/>
                </a:solidFill>
                <a:effectLst/>
                <a:latin typeface="+mn-lt"/>
                <a:ea typeface="+mn-ea"/>
                <a:cs typeface="+mn-cs"/>
              </a:rPr>
              <a:t>Di</a:t>
            </a:r>
            <a:r>
              <a:rPr lang="en-US" sz="1200" b="1" kern="1200" dirty="0" err="1">
                <a:solidFill>
                  <a:schemeClr val="tx1"/>
                </a:solidFill>
                <a:effectLst/>
                <a:latin typeface="+mn-lt"/>
                <a:ea typeface="+mn-ea"/>
                <a:cs typeface="+mn-cs"/>
              </a:rPr>
              <a:t>ễn</a:t>
            </a:r>
            <a:r>
              <a:rPr lang="vi-VN" sz="1200" b="1" kern="1200" dirty="0">
                <a:solidFill>
                  <a:schemeClr val="tx1"/>
                </a:solidFill>
                <a:effectLst/>
                <a:latin typeface="+mn-lt"/>
                <a:ea typeface="+mn-ea"/>
                <a:cs typeface="+mn-cs"/>
              </a:rPr>
              <a:t> biến nhanh</a:t>
            </a:r>
            <a:r>
              <a:rPr lang="en-US" sz="1200" kern="1200" dirty="0">
                <a:solidFill>
                  <a:schemeClr val="tx1"/>
                </a:solidFill>
                <a:effectLst/>
                <a:latin typeface="+mn-lt"/>
                <a:ea typeface="+mn-ea"/>
                <a:cs typeface="+mn-cs"/>
              </a:rPr>
              <a:t>: N</a:t>
            </a:r>
            <a:r>
              <a:rPr lang="vi-VN" sz="1200" kern="1200" dirty="0">
                <a:solidFill>
                  <a:schemeClr val="tx1"/>
                </a:solidFill>
                <a:effectLst/>
                <a:latin typeface="+mn-lt"/>
                <a:ea typeface="+mn-ea"/>
                <a:cs typeface="+mn-cs"/>
              </a:rPr>
              <a:t>gay sau cơn đau đầu tiên đã thấy có </a:t>
            </a:r>
            <a:r>
              <a:rPr lang="vi-VN" sz="1200" b="1" i="1" kern="1200" dirty="0">
                <a:solidFill>
                  <a:schemeClr val="tx1"/>
                </a:solidFill>
                <a:effectLst/>
                <a:latin typeface="+mn-lt"/>
                <a:ea typeface="+mn-ea"/>
                <a:cs typeface="+mn-cs"/>
              </a:rPr>
              <a:t>các triệu chứng của viêm phúc mạc</a:t>
            </a:r>
            <a:r>
              <a:rPr lang="vi-VN" sz="120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còn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gọi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tức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thì</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trong</a:t>
            </a:r>
            <a:r>
              <a:rPr lang="en-US" sz="1200" i="1" kern="1200" dirty="0">
                <a:solidFill>
                  <a:schemeClr val="tx1"/>
                </a:solidFill>
                <a:effectLst/>
                <a:latin typeface="+mn-lt"/>
                <a:ea typeface="+mn-ea"/>
                <a:cs typeface="+mn-cs"/>
              </a:rPr>
              <a:t> 24 </a:t>
            </a:r>
            <a:r>
              <a:rPr lang="en-US" sz="1200" i="1" kern="1200" dirty="0" err="1">
                <a:solidFill>
                  <a:schemeClr val="tx1"/>
                </a:solidFill>
                <a:effectLst/>
                <a:latin typeface="+mn-lt"/>
                <a:ea typeface="+mn-ea"/>
                <a:cs typeface="+mn-cs"/>
              </a:rPr>
              <a:t>giờ</a:t>
            </a:r>
            <a:r>
              <a:rPr lang="en-US" sz="1200" i="1"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đầu</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 thường gặp trong </a:t>
            </a:r>
            <a:r>
              <a:rPr lang="en-US" sz="1200" kern="1200" dirty="0">
                <a:solidFill>
                  <a:schemeClr val="tx1"/>
                </a:solidFill>
                <a:effectLst/>
                <a:latin typeface="+mn-lt"/>
                <a:ea typeface="+mn-ea"/>
                <a:cs typeface="+mn-cs"/>
              </a:rPr>
              <a:t>VRT</a:t>
            </a:r>
            <a:r>
              <a:rPr lang="vi-VN" sz="1200" kern="1200" dirty="0">
                <a:solidFill>
                  <a:schemeClr val="tx1"/>
                </a:solidFill>
                <a:effectLst/>
                <a:latin typeface="+mn-lt"/>
                <a:ea typeface="+mn-ea"/>
                <a:cs typeface="+mn-cs"/>
              </a:rPr>
              <a:t> tắc nghẽn. Dễ chẩn đoán </a:t>
            </a:r>
            <a:r>
              <a:rPr lang="en-US" sz="1200" kern="1200" dirty="0" err="1">
                <a:solidFill>
                  <a:schemeClr val="tx1"/>
                </a:solidFill>
                <a:effectLst/>
                <a:latin typeface="+mn-lt"/>
                <a:ea typeface="+mn-ea"/>
                <a:cs typeface="+mn-cs"/>
              </a:rPr>
              <a:t>nhầ</a:t>
            </a:r>
            <a:r>
              <a:rPr lang="vi-VN" sz="1200" kern="1200" dirty="0">
                <a:solidFill>
                  <a:schemeClr val="tx1"/>
                </a:solidFill>
                <a:effectLst/>
                <a:latin typeface="+mn-lt"/>
                <a:ea typeface="+mn-ea"/>
                <a:cs typeface="+mn-cs"/>
              </a:rPr>
              <a:t>m với thủng loét dạ dày tá tràng.</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T</a:t>
            </a:r>
            <a:r>
              <a:rPr lang="vi-VN" sz="1200" b="1" kern="1200" dirty="0">
                <a:solidFill>
                  <a:schemeClr val="tx1"/>
                </a:solidFill>
                <a:effectLst/>
                <a:latin typeface="+mn-lt"/>
                <a:ea typeface="+mn-ea"/>
                <a:cs typeface="+mn-cs"/>
              </a:rPr>
              <a:t>hể nhiễm độc</a:t>
            </a:r>
            <a:r>
              <a:rPr lang="vi-VN"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K</a:t>
            </a:r>
            <a:r>
              <a:rPr lang="vi-VN" sz="1200" kern="1200" dirty="0">
                <a:solidFill>
                  <a:schemeClr val="tx1"/>
                </a:solidFill>
                <a:effectLst/>
                <a:latin typeface="+mn-lt"/>
                <a:ea typeface="+mn-ea"/>
                <a:cs typeface="+mn-cs"/>
              </a:rPr>
              <a:t>hông có sự tương xứng giữa các triệu chứng toàn thân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các triệu chứng thực thể. Bệnh nhân </a:t>
            </a:r>
            <a:r>
              <a:rPr lang="vi-VN" sz="1200" i="1" u="sng" kern="1200" dirty="0">
                <a:solidFill>
                  <a:schemeClr val="tx1"/>
                </a:solidFill>
                <a:effectLst/>
                <a:latin typeface="+mn-lt"/>
                <a:ea typeface="+mn-ea"/>
                <a:cs typeface="+mn-cs"/>
              </a:rPr>
              <a:t>đau bụng dữ dội, thường có tiêu chảy, phân thối khắm, có dấu hiệu nhiễm trùng toàn thân rõ rệt </a:t>
            </a:r>
            <a:r>
              <a:rPr lang="vi-VN" sz="1200" kern="1200" dirty="0">
                <a:solidFill>
                  <a:schemeClr val="tx1"/>
                </a:solidFill>
                <a:effectLst/>
                <a:latin typeface="+mn-lt"/>
                <a:ea typeface="+mn-ea"/>
                <a:cs typeface="+mn-cs"/>
              </a:rPr>
              <a:t>(mạch </a:t>
            </a:r>
            <a:r>
              <a:rPr lang="en-US" sz="1200" kern="1200" dirty="0" err="1">
                <a:solidFill>
                  <a:schemeClr val="tx1"/>
                </a:solidFill>
                <a:effectLst/>
                <a:latin typeface="+mn-lt"/>
                <a:ea typeface="+mn-ea"/>
                <a:cs typeface="+mn-cs"/>
              </a:rPr>
              <a:t>nhanh</a:t>
            </a:r>
            <a:r>
              <a:rPr lang="vi-VN" sz="1200" kern="1200" dirty="0">
                <a:solidFill>
                  <a:schemeClr val="tx1"/>
                </a:solidFill>
                <a:effectLst/>
                <a:latin typeface="+mn-lt"/>
                <a:ea typeface="+mn-ea"/>
                <a:cs typeface="+mn-cs"/>
              </a:rPr>
              <a:t>, thở nhanh nông, sốt cao</a:t>
            </a:r>
            <a:r>
              <a:rPr lang="en-US" sz="1200" kern="1200" dirty="0">
                <a:solidFill>
                  <a:schemeClr val="tx1"/>
                </a:solidFill>
                <a:effectLst/>
                <a:latin typeface="+mn-lt"/>
                <a:ea typeface="+mn-ea"/>
                <a:cs typeface="+mn-cs"/>
              </a:rPr>
              <a:t>,…</a:t>
            </a:r>
            <a:r>
              <a:rPr lang="vi-VN" sz="1200" kern="1200" dirty="0">
                <a:solidFill>
                  <a:schemeClr val="tx1"/>
                </a:solidFill>
                <a:effectLst/>
                <a:latin typeface="+mn-lt"/>
                <a:ea typeface="+mn-ea"/>
                <a:cs typeface="+mn-cs"/>
              </a:rPr>
              <a:t>). Tr</a:t>
            </a:r>
            <a:r>
              <a:rPr lang="en-US" sz="1200" kern="1200" dirty="0" err="1">
                <a:solidFill>
                  <a:schemeClr val="tx1"/>
                </a:solidFill>
                <a:effectLst/>
                <a:latin typeface="+mn-lt"/>
                <a:ea typeface="+mn-ea"/>
                <a:cs typeface="+mn-cs"/>
              </a:rPr>
              <a:t>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tr</a:t>
            </a:r>
            <a:r>
              <a:rPr lang="vi-VN" sz="1200" kern="1200" dirty="0">
                <a:solidFill>
                  <a:schemeClr val="tx1"/>
                </a:solidFill>
                <a:effectLst/>
                <a:latin typeface="+mn-lt"/>
                <a:ea typeface="+mn-ea"/>
                <a:cs typeface="+mn-cs"/>
              </a:rPr>
              <a:t>iệu chứng </a:t>
            </a:r>
            <a:r>
              <a:rPr lang="vi-VN" sz="1200" b="1" i="1" kern="1200" dirty="0">
                <a:solidFill>
                  <a:schemeClr val="tx1"/>
                </a:solidFill>
                <a:effectLst/>
                <a:latin typeface="+mn-lt"/>
                <a:ea typeface="+mn-ea"/>
                <a:cs typeface="+mn-cs"/>
              </a:rPr>
              <a:t>tại ch</a:t>
            </a:r>
            <a:r>
              <a:rPr lang="en-US" sz="1200" b="1" i="1" kern="1200" dirty="0" err="1">
                <a:solidFill>
                  <a:schemeClr val="tx1"/>
                </a:solidFill>
                <a:effectLst/>
                <a:latin typeface="+mn-lt"/>
                <a:ea typeface="+mn-ea"/>
                <a:cs typeface="+mn-cs"/>
              </a:rPr>
              <a:t>ỗ</a:t>
            </a:r>
            <a:r>
              <a:rPr lang="en-US" sz="1200" b="1" i="1" kern="1200" dirty="0">
                <a:solidFill>
                  <a:schemeClr val="tx1"/>
                </a:solidFill>
                <a:effectLst/>
                <a:latin typeface="+mn-lt"/>
                <a:ea typeface="+mn-ea"/>
                <a:cs typeface="+mn-cs"/>
              </a:rPr>
              <a:t> </a:t>
            </a:r>
            <a:r>
              <a:rPr lang="vi-VN" sz="1200" b="1" i="1" kern="1200" dirty="0">
                <a:solidFill>
                  <a:schemeClr val="tx1"/>
                </a:solidFill>
                <a:effectLst/>
                <a:latin typeface="+mn-lt"/>
                <a:ea typeface="+mn-ea"/>
                <a:cs typeface="+mn-cs"/>
              </a:rPr>
              <a:t>thì mơ hồ, kín đáo</a:t>
            </a:r>
            <a:r>
              <a:rPr lang="vi-VN" sz="1200" kern="1200" dirty="0">
                <a:solidFill>
                  <a:schemeClr val="tx1"/>
                </a:solidFill>
                <a:effectLst/>
                <a:latin typeface="+mn-lt"/>
                <a:ea typeface="+mn-ea"/>
                <a:cs typeface="+mn-cs"/>
              </a:rPr>
              <a:t>: bụng không co cứng, không có phản ứng thành bụng . Thể bệnh này </a:t>
            </a:r>
            <a:r>
              <a:rPr lang="vi-VN" sz="1200" kern="1200" dirty="0">
                <a:solidFill>
                  <a:schemeClr val="accent1">
                    <a:lumMod val="60000"/>
                    <a:lumOff val="40000"/>
                  </a:schemeClr>
                </a:solidFill>
                <a:effectLst/>
                <a:latin typeface="+mn-lt"/>
                <a:ea typeface="+mn-ea"/>
                <a:cs typeface="+mn-cs"/>
              </a:rPr>
              <a:t>ít gặp, thường xảy ra ở trẻ nhỏ. </a:t>
            </a:r>
            <a:endParaRPr lang="en-US" sz="1200" kern="1200" dirty="0">
              <a:solidFill>
                <a:schemeClr val="accent1">
                  <a:lumMod val="60000"/>
                  <a:lumOff val="40000"/>
                </a:schemeClr>
              </a:solidFill>
              <a:effectLst/>
              <a:latin typeface="+mn-lt"/>
              <a:ea typeface="+mn-ea"/>
              <a:cs typeface="+mn-cs"/>
            </a:endParaRPr>
          </a:p>
          <a:p>
            <a:endParaRPr lang="en-VN" dirty="0"/>
          </a:p>
        </p:txBody>
      </p:sp>
      <p:sp>
        <p:nvSpPr>
          <p:cNvPr id="4" name="Slide Number Placeholder 3"/>
          <p:cNvSpPr>
            <a:spLocks noGrp="1"/>
          </p:cNvSpPr>
          <p:nvPr>
            <p:ph type="sldNum" sz="quarter" idx="5"/>
          </p:nvPr>
        </p:nvSpPr>
        <p:spPr/>
        <p:txBody>
          <a:bodyPr/>
          <a:lstStyle/>
          <a:p>
            <a:fld id="{9AE66F77-094B-4B47-8472-2B93A43798D4}" type="slidenum">
              <a:rPr lang="en-VN" smtClean="0"/>
              <a:t>22</a:t>
            </a:fld>
            <a:endParaRPr lang="en-VN"/>
          </a:p>
        </p:txBody>
      </p:sp>
    </p:spTree>
    <p:extLst>
      <p:ext uri="{BB962C8B-B14F-4D97-AF65-F5344CB8AC3E}">
        <p14:creationId xmlns:p14="http://schemas.microsoft.com/office/powerpoint/2010/main" val="35782800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VRT </a:t>
            </a:r>
            <a:r>
              <a:rPr lang="en-US" sz="1200" b="1" kern="1200" dirty="0" err="1">
                <a:solidFill>
                  <a:schemeClr val="tx1"/>
                </a:solidFill>
                <a:effectLst/>
                <a:latin typeface="+mn-lt"/>
                <a:ea typeface="+mn-ea"/>
                <a:cs typeface="+mn-cs"/>
              </a:rPr>
              <a:t>sau</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manh</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tràng</a:t>
            </a:r>
            <a:endParaRPr lang="en-US" sz="1200" b="1"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Vị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trí</a:t>
            </a:r>
            <a:r>
              <a:rPr lang="en-US" sz="1200" kern="1200" dirty="0">
                <a:solidFill>
                  <a:schemeClr val="tx1"/>
                </a:solidFill>
                <a:effectLst/>
                <a:latin typeface="+mn-lt"/>
                <a:ea typeface="+mn-ea"/>
                <a:cs typeface="+mn-cs"/>
              </a:rPr>
              <a:t> than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nằm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vùng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C</a:t>
            </a:r>
            <a:r>
              <a:rPr lang="vi-VN" sz="1200" kern="1200" dirty="0">
                <a:solidFill>
                  <a:schemeClr val="tx1"/>
                </a:solidFill>
                <a:effectLst/>
                <a:latin typeface="+mn-lt"/>
                <a:ea typeface="+mn-ea"/>
                <a:cs typeface="+mn-cs"/>
              </a:rPr>
              <a:t>ác dấu hiệu </a:t>
            </a:r>
            <a:r>
              <a:rPr lang="en-US" sz="1200" kern="1200" dirty="0" err="1">
                <a:solidFill>
                  <a:schemeClr val="tx1"/>
                </a:solidFill>
                <a:effectLst/>
                <a:latin typeface="+mn-lt"/>
                <a:ea typeface="+mn-ea"/>
                <a:cs typeface="+mn-cs"/>
              </a:rPr>
              <a:t>ấn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thành bụng trước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không rõ, </a:t>
            </a:r>
            <a:r>
              <a:rPr lang="en-US" sz="1200" kern="1200" dirty="0" err="1">
                <a:solidFill>
                  <a:schemeClr val="tx1"/>
                </a:solidFill>
                <a:effectLst/>
                <a:latin typeface="+mn-lt"/>
                <a:ea typeface="+mn-ea"/>
                <a:cs typeface="+mn-cs"/>
              </a:rPr>
              <a:t>thay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ấn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vùng</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hố thắt lưng phải</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trên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mào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chậu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vi-VN"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kích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thích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thắt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lưng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chậu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bên</a:t>
            </a:r>
            <a:r>
              <a:rPr lang="en-US" sz="1200" kern="1200" dirty="0">
                <a:solidFill>
                  <a:schemeClr val="tx1"/>
                </a:solidFill>
                <a:effectLst/>
                <a:latin typeface="+mn-lt"/>
                <a:ea typeface="+mn-ea"/>
                <a:cs typeface="+mn-cs"/>
              </a:rPr>
              <a:t> </a:t>
            </a:r>
            <a:r>
              <a:rPr lang="en-US" sz="1200" b="1" i="1" kern="1200" dirty="0" err="1">
                <a:solidFill>
                  <a:srgbClr val="FFFF00"/>
                </a:solidFill>
                <a:effectLst/>
                <a:latin typeface="+mn-lt"/>
                <a:ea typeface="+mn-ea"/>
                <a:cs typeface="+mn-cs"/>
              </a:rPr>
              <a:t>phải</a:t>
            </a:r>
            <a:r>
              <a:rPr lang="en-US" sz="1200" b="1" i="1" kern="1200" dirty="0">
                <a:solidFill>
                  <a:srgbClr val="FFFF00"/>
                </a:solidFill>
                <a:effectLst/>
                <a:latin typeface="+mn-lt"/>
                <a:ea typeface="+mn-ea"/>
                <a:cs typeface="+mn-cs"/>
              </a:rPr>
              <a:t> </a:t>
            </a:r>
            <a:r>
              <a:rPr lang="vi-VN" sz="1200" b="1" i="1" kern="1200" dirty="0">
                <a:solidFill>
                  <a:srgbClr val="FFFF00"/>
                </a:solidFill>
                <a:effectLst/>
                <a:latin typeface="+mn-lt"/>
                <a:ea typeface="+mn-ea"/>
                <a:cs typeface="+mn-cs"/>
              </a:rPr>
              <a:t>dấu hiệu ‘cơ thắt lưng chậu</a:t>
            </a:r>
            <a:r>
              <a:rPr lang="vi-VN" sz="120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nằm ưỡn hông phải và co nhẹ đùi phải để tìm tư thế giảm đau</a:t>
            </a:r>
            <a:r>
              <a:rPr lang="en-US" sz="1200"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khi</a:t>
            </a:r>
            <a:r>
              <a:rPr lang="en-US" sz="1200" b="1" kern="1200" dirty="0">
                <a:solidFill>
                  <a:schemeClr val="tx1"/>
                </a:solidFill>
                <a:effectLst/>
                <a:latin typeface="+mn-lt"/>
                <a:ea typeface="+mn-ea"/>
                <a:cs typeface="+mn-cs"/>
              </a:rPr>
              <a:t> </a:t>
            </a:r>
            <a:r>
              <a:rPr lang="vi-VN" sz="1200" b="1" kern="1200" dirty="0">
                <a:solidFill>
                  <a:schemeClr val="tx1"/>
                </a:solidFill>
                <a:effectLst/>
                <a:latin typeface="+mn-lt"/>
                <a:ea typeface="+mn-ea"/>
                <a:cs typeface="+mn-cs"/>
              </a:rPr>
              <a:t>ấn duỗi đùi ra thì có cảm giác đau.</a:t>
            </a:r>
            <a:r>
              <a:rPr lang="vi-VN" sz="1200" kern="1200" dirty="0">
                <a:solidFill>
                  <a:schemeClr val="tx1"/>
                </a:solidFill>
                <a:effectLst/>
                <a:latin typeface="+mn-lt"/>
                <a:ea typeface="+mn-ea"/>
                <a:cs typeface="+mn-cs"/>
              </a:rPr>
              <a:t> Cũng có thể cho bệnh nhân nằm nghiêng trái với đùi và gối duỗi thẳng,  </a:t>
            </a:r>
            <a:r>
              <a:rPr lang="en-US" sz="1200" i="1" kern="1200" dirty="0" err="1">
                <a:solidFill>
                  <a:schemeClr val="tx1"/>
                </a:solidFill>
                <a:effectLst/>
                <a:latin typeface="+mn-lt"/>
                <a:ea typeface="+mn-ea"/>
                <a:cs typeface="+mn-cs"/>
              </a:rPr>
              <a:t>khi</a:t>
            </a:r>
            <a:r>
              <a:rPr lang="vi-VN" sz="1200" i="1" kern="1200" dirty="0">
                <a:solidFill>
                  <a:schemeClr val="tx1"/>
                </a:solidFill>
                <a:effectLst/>
                <a:latin typeface="+mn-lt"/>
                <a:ea typeface="+mn-ea"/>
                <a:cs typeface="+mn-cs"/>
              </a:rPr>
              <a:t> kéo đùi </a:t>
            </a:r>
            <a:r>
              <a:rPr lang="en-US" sz="1200" i="1" kern="1200" dirty="0" err="1">
                <a:solidFill>
                  <a:schemeClr val="tx1"/>
                </a:solidFill>
                <a:effectLst/>
                <a:latin typeface="+mn-lt"/>
                <a:ea typeface="+mn-ea"/>
                <a:cs typeface="+mn-cs"/>
              </a:rPr>
              <a:t>phải</a:t>
            </a:r>
            <a:r>
              <a:rPr lang="en-US" sz="1200" i="1" kern="1200" dirty="0">
                <a:solidFill>
                  <a:schemeClr val="tx1"/>
                </a:solidFill>
                <a:effectLst/>
                <a:latin typeface="+mn-lt"/>
                <a:ea typeface="+mn-ea"/>
                <a:cs typeface="+mn-cs"/>
              </a:rPr>
              <a:t> </a:t>
            </a:r>
            <a:r>
              <a:rPr lang="vi-VN" sz="1200" i="1" kern="1200" dirty="0">
                <a:solidFill>
                  <a:schemeClr val="tx1"/>
                </a:solidFill>
                <a:effectLst/>
                <a:latin typeface="+mn-lt"/>
                <a:ea typeface="+mn-ea"/>
                <a:cs typeface="+mn-cs"/>
              </a:rPr>
              <a:t>bệnh nhân ra phía sau</a:t>
            </a:r>
            <a:r>
              <a:rPr lang="vi-VN" sz="1200" kern="1200" dirty="0">
                <a:solidFill>
                  <a:schemeClr val="tx1"/>
                </a:solidFill>
                <a:effectLst/>
                <a:latin typeface="+mn-lt"/>
                <a:ea typeface="+mn-ea"/>
                <a:cs typeface="+mn-cs"/>
              </a:rPr>
              <a:t> làm căng cơ thắt lưng chậu </a:t>
            </a:r>
            <a:r>
              <a:rPr lang="en-US" sz="1200" kern="1200" dirty="0" err="1">
                <a:solidFill>
                  <a:schemeClr val="tx1"/>
                </a:solidFill>
                <a:effectLst/>
                <a:latin typeface="+mn-lt"/>
                <a:ea typeface="+mn-ea"/>
                <a:cs typeface="+mn-cs"/>
              </a:rPr>
              <a:t>sẽ</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gây đau.</a:t>
            </a:r>
            <a:endParaRPr lang="en-US" sz="1400" kern="1200" dirty="0">
              <a:solidFill>
                <a:schemeClr val="tx1"/>
              </a:solidFill>
              <a:effectLst/>
              <a:latin typeface="+mn-lt"/>
              <a:ea typeface="+mn-ea"/>
              <a:cs typeface="+mn-cs"/>
            </a:endParaRPr>
          </a:p>
          <a:p>
            <a:pPr lvl="2"/>
            <a:r>
              <a:rPr lang="en-US" sz="1200" b="1" i="1" kern="1200" dirty="0">
                <a:solidFill>
                  <a:schemeClr val="tx1"/>
                </a:solidFill>
                <a:effectLst/>
                <a:latin typeface="+mn-lt"/>
                <a:ea typeface="+mn-ea"/>
                <a:cs typeface="+mn-cs"/>
              </a:rPr>
              <a:t>V</a:t>
            </a:r>
            <a:r>
              <a:rPr lang="vi-VN" sz="1200" b="1" i="1" kern="1200" dirty="0">
                <a:solidFill>
                  <a:schemeClr val="tx1"/>
                </a:solidFill>
                <a:effectLst/>
                <a:latin typeface="+mn-lt"/>
                <a:ea typeface="+mn-ea"/>
                <a:cs typeface="+mn-cs"/>
              </a:rPr>
              <a:t>iêm ruột thừa tiểu khung</a:t>
            </a:r>
            <a:endParaRPr lang="en-US" sz="1400" b="1" i="1" kern="1200" dirty="0">
              <a:solidFill>
                <a:schemeClr val="tx1"/>
              </a:solidFill>
              <a:effectLst/>
              <a:latin typeface="+mn-lt"/>
              <a:ea typeface="+mn-ea"/>
              <a:cs typeface="+mn-cs"/>
            </a:endParaRPr>
          </a:p>
          <a:p>
            <a:r>
              <a:rPr lang="vi-VN" sz="1200" kern="1200" dirty="0">
                <a:solidFill>
                  <a:schemeClr val="tx1"/>
                </a:solidFill>
                <a:effectLst/>
                <a:latin typeface="+mn-lt"/>
                <a:ea typeface="+mn-ea"/>
                <a:cs typeface="+mn-cs"/>
              </a:rPr>
              <a:t>Bệnh nhân có triệu chứng </a:t>
            </a:r>
            <a:r>
              <a:rPr lang="vi-VN" sz="1200" i="1" u="sng" kern="1200" dirty="0">
                <a:solidFill>
                  <a:schemeClr val="tx1"/>
                </a:solidFill>
                <a:effectLst/>
                <a:latin typeface="+mn-lt"/>
                <a:ea typeface="+mn-ea"/>
                <a:cs typeface="+mn-cs"/>
              </a:rPr>
              <a:t>tiểu lắt nhắt, tiểu gắt (do kích thích bàng quang)</a:t>
            </a:r>
            <a:r>
              <a:rPr lang="en-US" sz="1200" i="1" u="sng" kern="1200" dirty="0">
                <a:solidFill>
                  <a:schemeClr val="tx1"/>
                </a:solidFill>
                <a:effectLst/>
                <a:latin typeface="+mn-lt"/>
                <a:ea typeface="+mn-ea"/>
                <a:cs typeface="+mn-cs"/>
              </a:rPr>
              <a:t> hay </a:t>
            </a:r>
            <a:r>
              <a:rPr lang="vi-VN" sz="1200" i="1" u="sng" kern="1200" dirty="0">
                <a:solidFill>
                  <a:schemeClr val="tx1"/>
                </a:solidFill>
                <a:effectLst/>
                <a:latin typeface="+mn-lt"/>
                <a:ea typeface="+mn-ea"/>
                <a:cs typeface="+mn-cs"/>
              </a:rPr>
              <a:t>mót rặn (do kích thích trực tràng</a:t>
            </a:r>
            <a:r>
              <a:rPr lang="vi-VN" sz="1200" kern="1200" dirty="0">
                <a:solidFill>
                  <a:schemeClr val="tx1"/>
                </a:solidFill>
                <a:effectLst/>
                <a:latin typeface="+mn-lt"/>
                <a:ea typeface="+mn-ea"/>
                <a:cs typeface="+mn-cs"/>
              </a:rPr>
              <a:t>). Kh</a:t>
            </a:r>
            <a:r>
              <a:rPr lang="en-US" sz="1200" kern="1200" dirty="0" err="1">
                <a:solidFill>
                  <a:schemeClr val="tx1"/>
                </a:solidFill>
                <a:effectLst/>
                <a:latin typeface="+mn-lt"/>
                <a:ea typeface="+mn-ea"/>
                <a:cs typeface="+mn-cs"/>
              </a:rPr>
              <a:t>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thấy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ấn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t>
            </a:r>
            <a:r>
              <a:rPr lang="vi-VN" sz="1200" kern="1200" dirty="0">
                <a:solidFill>
                  <a:schemeClr val="tx1"/>
                </a:solidFill>
                <a:effectLst/>
                <a:latin typeface="+mn-lt"/>
                <a:ea typeface="+mn-ea"/>
                <a:cs typeface="+mn-cs"/>
              </a:rPr>
              <a:t>au </a:t>
            </a:r>
            <a:r>
              <a:rPr lang="en-US" sz="1200" kern="1200" dirty="0" err="1">
                <a:solidFill>
                  <a:schemeClr val="tx1"/>
                </a:solidFill>
                <a:effectLst/>
                <a:latin typeface="+mn-lt"/>
                <a:ea typeface="+mn-ea"/>
                <a:cs typeface="+mn-cs"/>
              </a:rPr>
              <a:t>thấp</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ở hố chậu 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phía</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khớp mu. </a:t>
            </a:r>
            <a:r>
              <a:rPr lang="en-US" sz="1200" kern="1200" dirty="0">
                <a:solidFill>
                  <a:schemeClr val="tx1"/>
                </a:solidFill>
                <a:effectLst/>
                <a:latin typeface="+mn-lt"/>
                <a:ea typeface="+mn-ea"/>
                <a:cs typeface="+mn-cs"/>
              </a:rPr>
              <a:t>T</a:t>
            </a:r>
            <a:r>
              <a:rPr lang="vi-VN" sz="1200" kern="1200" dirty="0">
                <a:solidFill>
                  <a:schemeClr val="tx1"/>
                </a:solidFill>
                <a:effectLst/>
                <a:latin typeface="+mn-lt"/>
                <a:ea typeface="+mn-ea"/>
                <a:cs typeface="+mn-cs"/>
              </a:rPr>
              <a:t>hăm trực tràng</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đạo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thấy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ấn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phía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Nghiệm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pháp</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cơ bịt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dương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tính</a:t>
            </a:r>
            <a:r>
              <a:rPr lang="en-US" sz="1200" kern="1200" dirty="0">
                <a:solidFill>
                  <a:schemeClr val="tx1"/>
                </a:solidFill>
                <a:effectLst/>
                <a:latin typeface="+mn-lt"/>
                <a:ea typeface="+mn-ea"/>
                <a:cs typeface="+mn-cs"/>
              </a:rPr>
              <a:t>: </a:t>
            </a:r>
            <a:r>
              <a:rPr lang="en-US" sz="1200" b="1" kern="1200" dirty="0">
                <a:solidFill>
                  <a:srgbClr val="FFFF00"/>
                </a:solidFill>
                <a:effectLst/>
                <a:latin typeface="+mn-lt"/>
                <a:ea typeface="+mn-ea"/>
                <a:cs typeface="+mn-cs"/>
              </a:rPr>
              <a:t>b</a:t>
            </a:r>
            <a:r>
              <a:rPr lang="vi-VN" sz="1200" b="1" kern="1200" dirty="0">
                <a:solidFill>
                  <a:srgbClr val="FFFF00"/>
                </a:solidFill>
                <a:effectLst/>
                <a:latin typeface="+mn-lt"/>
                <a:ea typeface="+mn-ea"/>
                <a:cs typeface="+mn-cs"/>
              </a:rPr>
              <a:t>ệnh nhân đau ở hạ vị và mặt trong đùi phải </a:t>
            </a:r>
            <a:r>
              <a:rPr lang="en-US" sz="1200" b="1" kern="1200" dirty="0" err="1">
                <a:solidFill>
                  <a:srgbClr val="FFFF00"/>
                </a:solidFill>
                <a:effectLst/>
                <a:latin typeface="+mn-lt"/>
                <a:ea typeface="+mn-ea"/>
                <a:cs typeface="+mn-cs"/>
              </a:rPr>
              <a:t>khi</a:t>
            </a:r>
            <a:r>
              <a:rPr lang="en-US" sz="1200" b="1" kern="1200" dirty="0">
                <a:solidFill>
                  <a:srgbClr val="FFFF00"/>
                </a:solidFill>
                <a:effectLst/>
                <a:latin typeface="+mn-lt"/>
                <a:ea typeface="+mn-ea"/>
                <a:cs typeface="+mn-cs"/>
              </a:rPr>
              <a:t> </a:t>
            </a:r>
            <a:r>
              <a:rPr lang="vi-VN" sz="1200" b="1" kern="1200" dirty="0">
                <a:solidFill>
                  <a:srgbClr val="FFFF00"/>
                </a:solidFill>
                <a:effectLst/>
                <a:latin typeface="+mn-lt"/>
                <a:ea typeface="+mn-ea"/>
                <a:cs typeface="+mn-cs"/>
              </a:rPr>
              <a:t>ở tư thế nằm </a:t>
            </a:r>
            <a:r>
              <a:rPr lang="vi-VN" sz="1200" b="1" kern="1200">
                <a:solidFill>
                  <a:srgbClr val="FFFF00"/>
                </a:solidFill>
                <a:effectLst/>
                <a:latin typeface="+mn-lt"/>
                <a:ea typeface="+mn-ea"/>
                <a:cs typeface="+mn-cs"/>
              </a:rPr>
              <a:t>ngửa</a:t>
            </a:r>
            <a:r>
              <a:rPr lang="vi-VN" sz="1200" kern="1200">
                <a:solidFill>
                  <a:schemeClr val="tx1"/>
                </a:solidFill>
                <a:effectLst/>
                <a:latin typeface="+mn-lt"/>
                <a:ea typeface="+mn-ea"/>
                <a:cs typeface="+mn-cs"/>
              </a:rPr>
              <a:t>, </a:t>
            </a:r>
            <a:r>
              <a:rPr lang="vi-VN" sz="1200" i="1" kern="1200">
                <a:solidFill>
                  <a:schemeClr val="tx1"/>
                </a:solidFill>
                <a:effectLst/>
                <a:latin typeface="+mn-lt"/>
                <a:ea typeface="+mn-ea"/>
                <a:cs typeface="+mn-cs"/>
              </a:rPr>
              <a:t>háng-gối </a:t>
            </a:r>
            <a:r>
              <a:rPr lang="vi-VN" sz="1200" i="1" kern="1200" dirty="0">
                <a:solidFill>
                  <a:schemeClr val="tx1"/>
                </a:solidFill>
                <a:effectLst/>
                <a:latin typeface="+mn-lt"/>
                <a:ea typeface="+mn-ea"/>
                <a:cs typeface="+mn-cs"/>
              </a:rPr>
              <a:t>phải gấp 90</a:t>
            </a:r>
            <a:r>
              <a:rPr lang="vi-VN" sz="1200" i="1" kern="1200" baseline="30000" dirty="0">
                <a:solidFill>
                  <a:schemeClr val="tx1"/>
                </a:solidFill>
                <a:effectLst/>
                <a:latin typeface="+mn-lt"/>
                <a:ea typeface="+mn-ea"/>
                <a:cs typeface="+mn-cs"/>
              </a:rPr>
              <a:t>0</a:t>
            </a:r>
            <a:r>
              <a:rPr lang="vi-VN" sz="1200" i="1" kern="1200" dirty="0">
                <a:solidFill>
                  <a:schemeClr val="tx1"/>
                </a:solidFill>
                <a:effectLst/>
                <a:latin typeface="+mn-lt"/>
                <a:ea typeface="+mn-ea"/>
                <a:cs typeface="+mn-cs"/>
              </a:rPr>
              <a:t> và đùi xoay vào trong.</a:t>
            </a:r>
            <a:endParaRPr lang="en-US" sz="1400" i="1" kern="1200" dirty="0">
              <a:solidFill>
                <a:schemeClr val="tx1"/>
              </a:solidFill>
              <a:effectLst/>
              <a:latin typeface="+mn-lt"/>
              <a:ea typeface="+mn-ea"/>
              <a:cs typeface="+mn-cs"/>
            </a:endParaRPr>
          </a:p>
          <a:p>
            <a:r>
              <a:rPr lang="vi-VN" sz="1200" kern="1200">
                <a:solidFill>
                  <a:schemeClr val="tx1"/>
                </a:solidFill>
                <a:effectLst/>
                <a:latin typeface="+mn-lt"/>
                <a:ea typeface="+mn-ea"/>
                <a:cs typeface="+mn-cs"/>
              </a:rPr>
              <a:t> </a:t>
            </a:r>
            <a:endParaRPr lang="en-VN" dirty="0"/>
          </a:p>
        </p:txBody>
      </p:sp>
      <p:sp>
        <p:nvSpPr>
          <p:cNvPr id="4" name="Slide Number Placeholder 3"/>
          <p:cNvSpPr>
            <a:spLocks noGrp="1"/>
          </p:cNvSpPr>
          <p:nvPr>
            <p:ph type="sldNum" sz="quarter" idx="5"/>
          </p:nvPr>
        </p:nvSpPr>
        <p:spPr/>
        <p:txBody>
          <a:bodyPr/>
          <a:lstStyle/>
          <a:p>
            <a:fld id="{9AE66F77-094B-4B47-8472-2B93A43798D4}" type="slidenum">
              <a:rPr lang="en-VN" smtClean="0"/>
              <a:t>23</a:t>
            </a:fld>
            <a:endParaRPr lang="en-VN"/>
          </a:p>
        </p:txBody>
      </p:sp>
    </p:spTree>
    <p:extLst>
      <p:ext uri="{BB962C8B-B14F-4D97-AF65-F5344CB8AC3E}">
        <p14:creationId xmlns:p14="http://schemas.microsoft.com/office/powerpoint/2010/main" val="20384931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t>
            </a:r>
            <a:r>
              <a:rPr lang="en-VN" dirty="0"/>
              <a:t>ục tiêu của bài giảng hôm nay là các bạn sinh viên y khoa năm cuối (1) phải giải thích được cơ chế bệnh sinh của VRT, (2) nhận ra được các triệu chứng lâm sàng và cận lâm sàng để chẩn đoán được VRT cấp, các biến thể của VRT cũng như các biến chứng của bệnh, (3) phân biệt được VRT với các bệnh lý nội – ngoại khoa khác, (4) đề xuất các phương pháp điều trị thích hợp cho VRT cấp và VRT có biến chứng.</a:t>
            </a:r>
          </a:p>
        </p:txBody>
      </p:sp>
      <p:sp>
        <p:nvSpPr>
          <p:cNvPr id="4" name="Slide Number Placeholder 3"/>
          <p:cNvSpPr>
            <a:spLocks noGrp="1"/>
          </p:cNvSpPr>
          <p:nvPr>
            <p:ph type="sldNum" sz="quarter" idx="5"/>
          </p:nvPr>
        </p:nvSpPr>
        <p:spPr/>
        <p:txBody>
          <a:bodyPr/>
          <a:lstStyle/>
          <a:p>
            <a:fld id="{9AE66F77-094B-4B47-8472-2B93A43798D4}" type="slidenum">
              <a:rPr lang="en-VN" smtClean="0"/>
              <a:t>2</a:t>
            </a:fld>
            <a:endParaRPr lang="en-VN"/>
          </a:p>
        </p:txBody>
      </p:sp>
    </p:spTree>
    <p:extLst>
      <p:ext uri="{BB962C8B-B14F-4D97-AF65-F5344CB8AC3E}">
        <p14:creationId xmlns:p14="http://schemas.microsoft.com/office/powerpoint/2010/main" val="29172564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2"/>
            <a:r>
              <a:rPr lang="vi-VN" sz="1200" b="1" i="1" kern="1200" dirty="0">
                <a:solidFill>
                  <a:schemeClr val="tx1"/>
                </a:solidFill>
                <a:effectLst/>
                <a:latin typeface="+mn-lt"/>
                <a:ea typeface="+mn-ea"/>
                <a:cs typeface="+mn-cs"/>
              </a:rPr>
              <a:t>Ở trẻ </a:t>
            </a:r>
            <a:r>
              <a:rPr lang="en-US" sz="1200" b="1" i="1" kern="1200" dirty="0" err="1">
                <a:solidFill>
                  <a:schemeClr val="tx1"/>
                </a:solidFill>
                <a:effectLst/>
                <a:latin typeface="+mn-lt"/>
                <a:ea typeface="+mn-ea"/>
                <a:cs typeface="+mn-cs"/>
              </a:rPr>
              <a:t>em</a:t>
            </a:r>
            <a:r>
              <a:rPr lang="en-US" sz="1200" b="1" i="1" kern="1200" dirty="0">
                <a:solidFill>
                  <a:schemeClr val="tx1"/>
                </a:solidFill>
                <a:effectLst/>
                <a:latin typeface="+mn-lt"/>
                <a:ea typeface="+mn-ea"/>
                <a:cs typeface="+mn-cs"/>
              </a:rPr>
              <a:t> </a:t>
            </a:r>
            <a:endParaRPr lang="en-US" sz="1400" b="1" i="1" kern="1200" dirty="0">
              <a:solidFill>
                <a:schemeClr val="tx1"/>
              </a:solidFill>
              <a:effectLst/>
              <a:latin typeface="+mn-lt"/>
              <a:ea typeface="+mn-ea"/>
              <a:cs typeface="+mn-cs"/>
            </a:endParaRPr>
          </a:p>
          <a:p>
            <a:r>
              <a:rPr lang="vi-VN" sz="1200" kern="1200" dirty="0">
                <a:solidFill>
                  <a:schemeClr val="tx1"/>
                </a:solidFill>
                <a:effectLst/>
                <a:latin typeface="+mn-lt"/>
                <a:ea typeface="+mn-ea"/>
                <a:cs typeface="+mn-cs"/>
              </a:rPr>
              <a:t>V</a:t>
            </a:r>
            <a:r>
              <a:rPr lang="en-US" sz="1200" kern="1200" dirty="0">
                <a:solidFill>
                  <a:schemeClr val="tx1"/>
                </a:solidFill>
                <a:effectLst/>
                <a:latin typeface="+mn-lt"/>
                <a:ea typeface="+mn-ea"/>
                <a:cs typeface="+mn-cs"/>
              </a:rPr>
              <a:t>RT</a:t>
            </a:r>
            <a:r>
              <a:rPr lang="vi-VN" sz="1200" kern="1200" dirty="0">
                <a:solidFill>
                  <a:schemeClr val="tx1"/>
                </a:solidFill>
                <a:effectLst/>
                <a:latin typeface="+mn-lt"/>
                <a:ea typeface="+mn-ea"/>
                <a:cs typeface="+mn-cs"/>
              </a:rPr>
              <a:t> là </a:t>
            </a:r>
            <a:r>
              <a:rPr lang="en-US" sz="1200" kern="1200" dirty="0">
                <a:solidFill>
                  <a:schemeClr val="tx1"/>
                </a:solidFill>
                <a:effectLst/>
                <a:latin typeface="+mn-lt"/>
                <a:ea typeface="+mn-ea"/>
                <a:cs typeface="+mn-cs"/>
              </a:rPr>
              <a:t>c</a:t>
            </a:r>
            <a:r>
              <a:rPr lang="vi-VN" sz="1200" kern="1200" dirty="0">
                <a:solidFill>
                  <a:schemeClr val="tx1"/>
                </a:solidFill>
                <a:effectLst/>
                <a:latin typeface="+mn-lt"/>
                <a:ea typeface="+mn-ea"/>
                <a:cs typeface="+mn-cs"/>
              </a:rPr>
              <a:t>ấp cứu ngoại khoa ổ bụng thường gặp nhất ở trẻ em</a:t>
            </a:r>
            <a:r>
              <a:rPr lang="en-US" sz="1200" kern="1200" dirty="0">
                <a:solidFill>
                  <a:schemeClr val="tx1"/>
                </a:solidFill>
                <a:effectLst/>
                <a:latin typeface="+mn-lt"/>
                <a:ea typeface="+mn-ea"/>
                <a:cs typeface="+mn-cs"/>
              </a:rPr>
              <a:t>. B</a:t>
            </a:r>
            <a:r>
              <a:rPr lang="vi-VN" sz="1200" kern="1200" dirty="0">
                <a:solidFill>
                  <a:schemeClr val="tx1"/>
                </a:solidFill>
                <a:effectLst/>
                <a:latin typeface="+mn-lt"/>
                <a:ea typeface="+mn-ea"/>
                <a:cs typeface="+mn-cs"/>
              </a:rPr>
              <a:t>iểu hiện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không điển hình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người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lớn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vì</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trẻ</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nhỏ</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khai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khó</a:t>
            </a:r>
            <a:r>
              <a:rPr lang="vi-VN" sz="1200" kern="1200" dirty="0">
                <a:solidFill>
                  <a:schemeClr val="tx1"/>
                </a:solidFill>
                <a:effectLst/>
                <a:latin typeface="+mn-lt"/>
                <a:ea typeface="+mn-ea"/>
                <a:cs typeface="+mn-cs"/>
              </a:rPr>
              <a:t>. Các triệu chứng cơ năng điển hình chỉ gặp trong 50 – 68% các trường hợp</a:t>
            </a:r>
            <a:r>
              <a:rPr lang="en-US" sz="1200" kern="1200" dirty="0">
                <a:solidFill>
                  <a:schemeClr val="tx1"/>
                </a:solidFill>
                <a:effectLst/>
                <a:latin typeface="+mn-lt"/>
                <a:ea typeface="+mn-ea"/>
                <a:cs typeface="+mn-cs"/>
              </a:rPr>
              <a:t>.</a:t>
            </a:r>
            <a:r>
              <a:rPr lang="vi-VN" sz="1200" kern="1200" dirty="0">
                <a:solidFill>
                  <a:schemeClr val="tx1"/>
                </a:solidFill>
                <a:effectLst/>
                <a:latin typeface="+mn-lt"/>
                <a:ea typeface="+mn-ea"/>
                <a:cs typeface="+mn-cs"/>
              </a:rPr>
              <a:t> Các triệu chứng thực thể điển hình gặp trong 17 – 69% các trường 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Trẻ</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nhỏ</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hãi</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khóc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nhận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định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Trẻ</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lớn</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dễ </a:t>
            </a:r>
            <a:r>
              <a:rPr lang="en-US" sz="1200" kern="1200" dirty="0" err="1">
                <a:solidFill>
                  <a:schemeClr val="tx1"/>
                </a:solidFill>
                <a:effectLst/>
                <a:latin typeface="+mn-lt"/>
                <a:ea typeface="+mn-ea"/>
                <a:cs typeface="+mn-cs"/>
              </a:rPr>
              <a:t>thăm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nhận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định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vì</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mỏng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trẻ</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em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những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nội</a:t>
            </a:r>
            <a:r>
              <a:rPr lang="en-US" sz="1200" kern="1200" dirty="0">
                <a:solidFill>
                  <a:schemeClr val="tx1"/>
                </a:solidFill>
                <a:effectLst/>
                <a:latin typeface="+mn-lt"/>
                <a:ea typeface="+mn-ea"/>
                <a:cs typeface="+mn-cs"/>
              </a:rPr>
              <a:t> khoa hay </a:t>
            </a:r>
            <a:r>
              <a:rPr lang="en-US" sz="1200" kern="1200" dirty="0" err="1">
                <a:solidFill>
                  <a:schemeClr val="tx1"/>
                </a:solidFill>
                <a:effectLst/>
                <a:latin typeface="+mn-lt"/>
                <a:ea typeface="+mn-ea"/>
                <a:cs typeface="+mn-cs"/>
              </a:rPr>
              <a:t>gặp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biệt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treo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phổi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thùy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sốt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xuất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huyết</a:t>
            </a:r>
            <a:r>
              <a:rPr lang="en-US" sz="1200" kern="1200" dirty="0">
                <a:solidFill>
                  <a:schemeClr val="tx1"/>
                </a:solidFill>
                <a:effectLst/>
                <a:latin typeface="+mn-lt"/>
                <a:ea typeface="+mn-ea"/>
                <a:cs typeface="+mn-cs"/>
              </a:rPr>
              <a:t>...</a:t>
            </a:r>
            <a:endParaRPr lang="en-US" sz="14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trẻ</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em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ngoài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bảng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Alvarado/</a:t>
            </a:r>
            <a:r>
              <a:rPr lang="en-US" sz="1200" kern="1200" dirty="0" err="1">
                <a:solidFill>
                  <a:schemeClr val="tx1"/>
                </a:solidFill>
                <a:effectLst/>
                <a:latin typeface="+mn-lt"/>
                <a:ea typeface="+mn-ea"/>
                <a:cs typeface="+mn-cs"/>
              </a:rPr>
              <a:t>Manstrels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người</a:t>
            </a:r>
            <a:r>
              <a:rPr lang="en-US" sz="1200" kern="1200" dirty="0">
                <a:solidFill>
                  <a:schemeClr val="tx1"/>
                </a:solidFill>
                <a:effectLst/>
                <a:latin typeface="+mn-lt"/>
                <a:ea typeface="+mn-ea"/>
                <a:cs typeface="+mn-cs"/>
              </a:rPr>
              <a:t> ta </a:t>
            </a:r>
            <a:r>
              <a:rPr lang="en-US" sz="1200" kern="1200" dirty="0" err="1">
                <a:solidFill>
                  <a:schemeClr val="tx1"/>
                </a:solidFill>
                <a:effectLst/>
                <a:latin typeface="+mn-lt"/>
                <a:ea typeface="+mn-ea"/>
                <a:cs typeface="+mn-cs"/>
              </a:rPr>
              <a:t>cũng</a:t>
            </a:r>
            <a:r>
              <a:rPr lang="en-US" sz="1200"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thường</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sử</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dụng</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bảng</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điểm</a:t>
            </a:r>
            <a:r>
              <a:rPr lang="en-US" sz="1200" b="1" i="1" kern="1200" dirty="0">
                <a:solidFill>
                  <a:schemeClr val="tx1"/>
                </a:solidFill>
                <a:effectLst/>
                <a:latin typeface="+mn-lt"/>
                <a:ea typeface="+mn-ea"/>
                <a:cs typeface="+mn-cs"/>
              </a:rPr>
              <a:t> PAS (Pediatric appendicitis score)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Samuel </a:t>
            </a:r>
            <a:r>
              <a:rPr lang="en-US" sz="1200" kern="1200" dirty="0" err="1">
                <a:solidFill>
                  <a:schemeClr val="tx1"/>
                </a:solidFill>
                <a:effectLst/>
                <a:latin typeface="+mn-lt"/>
                <a:ea typeface="+mn-ea"/>
                <a:cs typeface="+mn-cs"/>
              </a:rPr>
              <a:t>đề</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xuất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năm</a:t>
            </a:r>
            <a:r>
              <a:rPr lang="en-US" sz="1200" kern="1200" dirty="0">
                <a:solidFill>
                  <a:schemeClr val="tx1"/>
                </a:solidFill>
                <a:effectLst/>
                <a:latin typeface="+mn-lt"/>
                <a:ea typeface="+mn-ea"/>
                <a:cs typeface="+mn-cs"/>
              </a:rPr>
              <a:t> 2002. </a:t>
            </a:r>
            <a:r>
              <a:rPr lang="en-US" sz="1200" kern="1200" dirty="0" err="1">
                <a:solidFill>
                  <a:schemeClr val="tx1"/>
                </a:solidFill>
                <a:effectLst/>
                <a:latin typeface="+mn-lt"/>
                <a:ea typeface="+mn-ea"/>
                <a:cs typeface="+mn-cs"/>
              </a:rPr>
              <a:t>Bảng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8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tương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tự</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bảng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Alvarado, </a:t>
            </a:r>
            <a:r>
              <a:rPr lang="en-US" sz="1200" kern="1200" dirty="0" err="1">
                <a:solidFill>
                  <a:schemeClr val="tx1"/>
                </a:solidFill>
                <a:effectLst/>
                <a:latin typeface="+mn-lt"/>
                <a:ea typeface="+mn-ea"/>
                <a:cs typeface="+mn-cs"/>
              </a:rPr>
              <a:t>chỉ</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thay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dội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trực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tiếp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bằng</a:t>
            </a:r>
            <a:r>
              <a:rPr lang="en-US" sz="1200"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phản</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ứng</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dội</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gián</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tiếp</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đau</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hố</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chậu</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phải</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khi</a:t>
            </a:r>
            <a:r>
              <a:rPr lang="en-US" sz="1200" b="1" i="1" kern="1200" dirty="0">
                <a:solidFill>
                  <a:schemeClr val="tx1"/>
                </a:solidFill>
                <a:effectLst/>
                <a:latin typeface="+mn-lt"/>
                <a:ea typeface="+mn-ea"/>
                <a:cs typeface="+mn-cs"/>
              </a:rPr>
              <a:t> ho, </a:t>
            </a:r>
            <a:r>
              <a:rPr lang="en-US" sz="1200" b="1" i="1" kern="1200" dirty="0" err="1">
                <a:solidFill>
                  <a:schemeClr val="tx1"/>
                </a:solidFill>
                <a:effectLst/>
                <a:latin typeface="+mn-lt"/>
                <a:ea typeface="+mn-ea"/>
                <a:cs typeface="+mn-cs"/>
              </a:rPr>
              <a:t>nhảy</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lò</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cò</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gõ</a:t>
            </a:r>
            <a:r>
              <a:rPr lang="en-US" sz="1200" b="1" i="1"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này</a:t>
            </a:r>
            <a:r>
              <a:rPr lang="en-US" sz="1200" kern="1200" dirty="0">
                <a:solidFill>
                  <a:schemeClr val="tx1"/>
                </a:solidFill>
                <a:effectLst/>
                <a:latin typeface="+mn-lt"/>
                <a:ea typeface="+mn-ea"/>
                <a:cs typeface="+mn-cs"/>
              </a:rPr>
              <a:t> 2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đồng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còn</a:t>
            </a:r>
            <a:r>
              <a:rPr lang="en-US" sz="1200" kern="1200" dirty="0">
                <a:solidFill>
                  <a:schemeClr val="tx1"/>
                </a:solidFill>
                <a:effectLst/>
                <a:latin typeface="+mn-lt"/>
                <a:ea typeface="+mn-ea"/>
                <a:cs typeface="+mn-cs"/>
              </a:rPr>
              <a:t> 1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Tổng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10. </a:t>
            </a:r>
            <a:r>
              <a:rPr lang="en-US" sz="1200" kern="1200" dirty="0" err="1">
                <a:solidFill>
                  <a:schemeClr val="tx1"/>
                </a:solidFill>
                <a:effectLst/>
                <a:latin typeface="+mn-lt"/>
                <a:ea typeface="+mn-ea"/>
                <a:cs typeface="+mn-cs"/>
              </a:rPr>
              <a:t>Nếu</a:t>
            </a:r>
            <a:r>
              <a:rPr lang="en-US" sz="1200" kern="1200" dirty="0">
                <a:solidFill>
                  <a:schemeClr val="tx1"/>
                </a:solidFill>
                <a:effectLst/>
                <a:latin typeface="+mn-lt"/>
                <a:ea typeface="+mn-ea"/>
                <a:cs typeface="+mn-cs"/>
              </a:rPr>
              <a:t> </a:t>
            </a:r>
            <a:r>
              <a:rPr lang="en-US" sz="1200" b="1" i="1" kern="1200" dirty="0">
                <a:solidFill>
                  <a:schemeClr val="tx1"/>
                </a:solidFill>
                <a:effectLst/>
                <a:latin typeface="+mn-lt"/>
                <a:ea typeface="+mn-ea"/>
                <a:cs typeface="+mn-cs"/>
              </a:rPr>
              <a:t>PAS ≤ 5 </a:t>
            </a:r>
            <a:r>
              <a:rPr lang="en-US" sz="1200" b="1" i="1" kern="1200" dirty="0" err="1">
                <a:solidFill>
                  <a:schemeClr val="tx1"/>
                </a:solidFill>
                <a:effectLst/>
                <a:latin typeface="+mn-lt"/>
                <a:ea typeface="+mn-ea"/>
                <a:cs typeface="+mn-cs"/>
              </a:rPr>
              <a:t>điểm</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thì</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chỉ</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cần</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theo</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dõi</a:t>
            </a:r>
            <a:r>
              <a:rPr lang="en-US" sz="1200" b="1" i="1" kern="1200" dirty="0">
                <a:solidFill>
                  <a:schemeClr val="tx1"/>
                </a:solidFill>
                <a:effectLst/>
                <a:latin typeface="+mn-lt"/>
                <a:ea typeface="+mn-ea"/>
                <a:cs typeface="+mn-cs"/>
              </a:rPr>
              <a:t>, ≥ 6 </a:t>
            </a:r>
            <a:r>
              <a:rPr lang="en-US" sz="1200" b="1" i="1" kern="1200" dirty="0" err="1">
                <a:solidFill>
                  <a:schemeClr val="tx1"/>
                </a:solidFill>
                <a:effectLst/>
                <a:latin typeface="+mn-lt"/>
                <a:ea typeface="+mn-ea"/>
                <a:cs typeface="+mn-cs"/>
              </a:rPr>
              <a:t>điểm</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thì</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nghĩ</a:t>
            </a:r>
            <a:r>
              <a:rPr lang="en-US" sz="1200" b="1" i="1" kern="1200" dirty="0">
                <a:solidFill>
                  <a:schemeClr val="tx1"/>
                </a:solidFill>
                <a:effectLst/>
                <a:latin typeface="+mn-lt"/>
                <a:ea typeface="+mn-ea"/>
                <a:cs typeface="+mn-cs"/>
              </a:rPr>
              <a:t> </a:t>
            </a:r>
            <a:r>
              <a:rPr lang="en-US" sz="1200" b="1" i="1" kern="1200" dirty="0" err="1">
                <a:solidFill>
                  <a:schemeClr val="tx1"/>
                </a:solidFill>
                <a:effectLst/>
                <a:latin typeface="+mn-lt"/>
                <a:ea typeface="+mn-ea"/>
                <a:cs typeface="+mn-cs"/>
              </a:rPr>
              <a:t>đến</a:t>
            </a:r>
            <a:r>
              <a:rPr lang="en-US" sz="1200" b="1" i="1" kern="1200" dirty="0">
                <a:solidFill>
                  <a:schemeClr val="tx1"/>
                </a:solidFill>
                <a:effectLst/>
                <a:latin typeface="+mn-lt"/>
                <a:ea typeface="+mn-ea"/>
                <a:cs typeface="+mn-cs"/>
              </a:rPr>
              <a:t> VRT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cứu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thấy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năng</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cấp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&gt; 70% </a:t>
            </a:r>
            <a:r>
              <a:rPr lang="en-US" sz="1200" kern="1200" dirty="0" err="1">
                <a:solidFill>
                  <a:schemeClr val="tx1"/>
                </a:solidFill>
                <a:effectLst/>
                <a:latin typeface="+mn-lt"/>
                <a:ea typeface="+mn-ea"/>
                <a:cs typeface="+mn-cs"/>
              </a:rPr>
              <a:t>nếu</a:t>
            </a:r>
            <a:r>
              <a:rPr lang="en-US" sz="1200" kern="1200" dirty="0">
                <a:solidFill>
                  <a:schemeClr val="tx1"/>
                </a:solidFill>
                <a:effectLst/>
                <a:latin typeface="+mn-lt"/>
                <a:ea typeface="+mn-ea"/>
                <a:cs typeface="+mn-cs"/>
              </a:rPr>
              <a:t> PAS &gt; 7, </a:t>
            </a:r>
            <a:r>
              <a:rPr lang="en-US" sz="1200" kern="1200" dirty="0" err="1">
                <a:solidFill>
                  <a:schemeClr val="tx1"/>
                </a:solidFill>
                <a:effectLst/>
                <a:latin typeface="+mn-lt"/>
                <a:ea typeface="+mn-ea"/>
                <a:cs typeface="+mn-cs"/>
              </a:rPr>
              <a:t>còn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nếu</a:t>
            </a:r>
            <a:r>
              <a:rPr lang="en-US" sz="1200" kern="1200" dirty="0">
                <a:solidFill>
                  <a:schemeClr val="tx1"/>
                </a:solidFill>
                <a:effectLst/>
                <a:latin typeface="+mn-lt"/>
                <a:ea typeface="+mn-ea"/>
                <a:cs typeface="+mn-cs"/>
              </a:rPr>
              <a:t> PAS &lt; 2 </a:t>
            </a:r>
            <a:r>
              <a:rPr lang="en-US" sz="1200" kern="1200" dirty="0" err="1">
                <a:solidFill>
                  <a:schemeClr val="tx1"/>
                </a:solidFill>
                <a:effectLst/>
                <a:latin typeface="+mn-lt"/>
                <a:ea typeface="+mn-ea"/>
                <a:cs typeface="+mn-cs"/>
              </a:rPr>
              <a:t>thì</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loại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trừ</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cấp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đúng</a:t>
            </a:r>
            <a:r>
              <a:rPr lang="en-US" sz="1200" kern="1200" dirty="0">
                <a:solidFill>
                  <a:schemeClr val="tx1"/>
                </a:solidFill>
                <a:effectLst/>
                <a:latin typeface="+mn-lt"/>
                <a:ea typeface="+mn-ea"/>
                <a:cs typeface="+mn-cs"/>
              </a:rPr>
              <a:t> 99%.  </a:t>
            </a:r>
            <a:endParaRPr lang="en-US" sz="1400" kern="1200" dirty="0">
              <a:solidFill>
                <a:schemeClr val="tx1"/>
              </a:solidFill>
              <a:effectLst/>
              <a:latin typeface="+mn-lt"/>
              <a:ea typeface="+mn-ea"/>
              <a:cs typeface="+mn-cs"/>
            </a:endParaRPr>
          </a:p>
          <a:p>
            <a:endParaRPr lang="en-US" sz="1400" kern="1200" dirty="0">
              <a:solidFill>
                <a:schemeClr val="tx1"/>
              </a:solidFill>
              <a:effectLst/>
              <a:latin typeface="+mn-lt"/>
              <a:ea typeface="+mn-ea"/>
              <a:cs typeface="+mn-cs"/>
            </a:endParaRPr>
          </a:p>
          <a:p>
            <a:pPr lvl="2"/>
            <a:r>
              <a:rPr lang="vi-VN" sz="1200" b="1" i="1" kern="1200" dirty="0">
                <a:solidFill>
                  <a:schemeClr val="tx1"/>
                </a:solidFill>
                <a:effectLst/>
                <a:latin typeface="+mn-lt"/>
                <a:ea typeface="+mn-ea"/>
                <a:cs typeface="+mn-cs"/>
              </a:rPr>
              <a:t>Ở người già  </a:t>
            </a:r>
            <a:endParaRPr lang="en-US" sz="1400" b="1" i="1" kern="1200" dirty="0">
              <a:solidFill>
                <a:schemeClr val="tx1"/>
              </a:solidFill>
              <a:effectLst/>
              <a:latin typeface="+mn-lt"/>
              <a:ea typeface="+mn-ea"/>
              <a:cs typeface="+mn-cs"/>
            </a:endParaRPr>
          </a:p>
          <a:p>
            <a:r>
              <a:rPr lang="vi-VN" sz="1200" kern="1200" dirty="0">
                <a:solidFill>
                  <a:schemeClr val="tx1"/>
                </a:solidFill>
                <a:effectLst/>
                <a:latin typeface="+mn-lt"/>
                <a:ea typeface="+mn-ea"/>
                <a:cs typeface="+mn-cs"/>
              </a:rPr>
              <a:t>Chẩn đoán </a:t>
            </a:r>
            <a:r>
              <a:rPr lang="en-US" sz="1200" kern="1200" dirty="0">
                <a:solidFill>
                  <a:schemeClr val="tx1"/>
                </a:solidFill>
                <a:effectLst/>
                <a:latin typeface="+mn-lt"/>
                <a:ea typeface="+mn-ea"/>
                <a:cs typeface="+mn-cs"/>
              </a:rPr>
              <a:t>VRT </a:t>
            </a:r>
            <a:r>
              <a:rPr lang="vi-VN" sz="1200" kern="1200" dirty="0">
                <a:solidFill>
                  <a:schemeClr val="tx1"/>
                </a:solidFill>
                <a:effectLst/>
                <a:latin typeface="+mn-lt"/>
                <a:ea typeface="+mn-ea"/>
                <a:cs typeface="+mn-cs"/>
              </a:rPr>
              <a:t>ở người già thường chậm trễ do triệu chứng lâm sàng không rõ ràng, diễn tiến bệnh kéo dài hơn. Mặt khác, người già có sức đề kháng với nhiễm trùng yếu hơn và ruột thừa được cung cấp máu nuôi kém hơn do có tình trạng xơ vữa mạch máu. Vì vậy, tỉ lệ viêm phúc mạc ruột thừa ở người già cao hơn,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đến</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50% ở bệnh nhân trên 65 tuổi. </a:t>
            </a:r>
            <a:endParaRPr lang="en-US" sz="1400" kern="1200" dirty="0">
              <a:solidFill>
                <a:schemeClr val="tx1"/>
              </a:solidFill>
              <a:effectLst/>
              <a:latin typeface="+mn-lt"/>
              <a:ea typeface="+mn-ea"/>
              <a:cs typeface="+mn-cs"/>
            </a:endParaRPr>
          </a:p>
          <a:p>
            <a:r>
              <a:rPr lang="vi-VN" sz="1200" kern="1200" dirty="0">
                <a:solidFill>
                  <a:schemeClr val="tx1"/>
                </a:solidFill>
                <a:effectLst/>
                <a:latin typeface="+mn-lt"/>
                <a:ea typeface="+mn-ea"/>
                <a:cs typeface="+mn-cs"/>
              </a:rPr>
              <a:t>Hai thể lâm sàng thường gặp ở </a:t>
            </a:r>
            <a:r>
              <a:rPr lang="en-US" sz="1200" kern="1200" dirty="0">
                <a:solidFill>
                  <a:schemeClr val="tx1"/>
                </a:solidFill>
                <a:effectLst/>
                <a:latin typeface="+mn-lt"/>
                <a:ea typeface="+mn-ea"/>
                <a:cs typeface="+mn-cs"/>
              </a:rPr>
              <a:t>VRT </a:t>
            </a:r>
            <a:r>
              <a:rPr lang="vi-VN" sz="1200" kern="1200" dirty="0">
                <a:solidFill>
                  <a:schemeClr val="tx1"/>
                </a:solidFill>
                <a:effectLst/>
                <a:latin typeface="+mn-lt"/>
                <a:ea typeface="+mn-ea"/>
                <a:cs typeface="+mn-cs"/>
              </a:rPr>
              <a:t>người già là bán tắc ruột và giả u. Cần phân biệt với các trường hợp có khối u ở manh tràng - đại tràng phải, bệnh túi thừa đại tràng, xoắn đại tràng chậu hông, đau sau nhiễm </a:t>
            </a:r>
            <a:r>
              <a:rPr lang="en-US" sz="1200" kern="1200" dirty="0">
                <a:solidFill>
                  <a:schemeClr val="tx1"/>
                </a:solidFill>
                <a:effectLst/>
                <a:latin typeface="+mn-lt"/>
                <a:ea typeface="+mn-ea"/>
                <a:cs typeface="+mn-cs"/>
              </a:rPr>
              <a:t>H</a:t>
            </a:r>
            <a:r>
              <a:rPr lang="vi-VN" sz="1200" kern="1200" dirty="0">
                <a:solidFill>
                  <a:schemeClr val="tx1"/>
                </a:solidFill>
                <a:effectLst/>
                <a:latin typeface="+mn-lt"/>
                <a:ea typeface="+mn-ea"/>
                <a:cs typeface="+mn-cs"/>
              </a:rPr>
              <a:t>erpe</a:t>
            </a:r>
            <a:r>
              <a:rPr lang="en-US" sz="1200" kern="1200" dirty="0">
                <a:solidFill>
                  <a:schemeClr val="tx1"/>
                </a:solidFill>
                <a:effectLst/>
                <a:latin typeface="+mn-lt"/>
                <a:ea typeface="+mn-ea"/>
                <a:cs typeface="+mn-cs"/>
              </a:rPr>
              <a:t>s</a:t>
            </a:r>
            <a:r>
              <a:rPr lang="vi-VN" sz="1200" kern="1200" dirty="0">
                <a:solidFill>
                  <a:schemeClr val="tx1"/>
                </a:solidFill>
                <a:effectLst/>
                <a:latin typeface="+mn-lt"/>
                <a:ea typeface="+mn-ea"/>
                <a:cs typeface="+mn-cs"/>
              </a:rPr>
              <a:t>. Chụp </a:t>
            </a:r>
            <a:r>
              <a:rPr lang="en-US" sz="1200" kern="1200" dirty="0">
                <a:solidFill>
                  <a:schemeClr val="tx1"/>
                </a:solidFill>
                <a:effectLst/>
                <a:latin typeface="+mn-lt"/>
                <a:ea typeface="+mn-ea"/>
                <a:cs typeface="+mn-cs"/>
              </a:rPr>
              <a:t>CT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rất có giá trị trong chẩn đoán các trường hợp nghi ngờ </a:t>
            </a:r>
            <a:r>
              <a:rPr lang="en-US" sz="1200" kern="1200" dirty="0">
                <a:solidFill>
                  <a:schemeClr val="tx1"/>
                </a:solidFill>
                <a:effectLst/>
                <a:latin typeface="+mn-lt"/>
                <a:ea typeface="+mn-ea"/>
                <a:cs typeface="+mn-cs"/>
              </a:rPr>
              <a:t>VRT</a:t>
            </a:r>
            <a:r>
              <a:rPr lang="vi-VN" sz="1200" kern="1200" dirty="0">
                <a:solidFill>
                  <a:schemeClr val="tx1"/>
                </a:solidFill>
                <a:effectLst/>
                <a:latin typeface="+mn-lt"/>
                <a:ea typeface="+mn-ea"/>
                <a:cs typeface="+mn-cs"/>
              </a:rPr>
              <a:t> cấp ở người già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lưu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ý</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thận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chỉ</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định</a:t>
            </a:r>
            <a:r>
              <a:rPr lang="en-US" sz="1200" kern="1200" dirty="0">
                <a:solidFill>
                  <a:schemeClr val="tx1"/>
                </a:solidFill>
                <a:effectLst/>
                <a:latin typeface="+mn-lt"/>
                <a:ea typeface="+mn-ea"/>
                <a:cs typeface="+mn-cs"/>
              </a:rPr>
              <a:t>.</a:t>
            </a:r>
            <a:r>
              <a:rPr lang="en-US" dirty="0">
                <a:effectLst/>
              </a:rPr>
              <a:t> </a:t>
            </a:r>
            <a:endParaRPr lang="en-VN" dirty="0"/>
          </a:p>
        </p:txBody>
      </p:sp>
      <p:sp>
        <p:nvSpPr>
          <p:cNvPr id="4" name="Slide Number Placeholder 3"/>
          <p:cNvSpPr>
            <a:spLocks noGrp="1"/>
          </p:cNvSpPr>
          <p:nvPr>
            <p:ph type="sldNum" sz="quarter" idx="5"/>
          </p:nvPr>
        </p:nvSpPr>
        <p:spPr/>
        <p:txBody>
          <a:bodyPr/>
          <a:lstStyle/>
          <a:p>
            <a:fld id="{9AE66F77-094B-4B47-8472-2B93A43798D4}" type="slidenum">
              <a:rPr lang="en-VN" smtClean="0"/>
              <a:t>24</a:t>
            </a:fld>
            <a:endParaRPr lang="en-VN"/>
          </a:p>
        </p:txBody>
      </p:sp>
    </p:spTree>
    <p:extLst>
      <p:ext uri="{BB962C8B-B14F-4D97-AF65-F5344CB8AC3E}">
        <p14:creationId xmlns:p14="http://schemas.microsoft.com/office/powerpoint/2010/main" val="2419669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2"/>
            <a:r>
              <a:rPr lang="vi-VN" sz="1200" b="1" i="1" kern="1200" dirty="0">
                <a:solidFill>
                  <a:schemeClr val="tx1"/>
                </a:solidFill>
                <a:effectLst/>
                <a:latin typeface="+mn-lt"/>
                <a:ea typeface="+mn-ea"/>
                <a:cs typeface="+mn-cs"/>
              </a:rPr>
              <a:t>Người béo phì</a:t>
            </a:r>
            <a:endParaRPr lang="en-US" sz="1400" b="1" i="1" kern="1200" dirty="0">
              <a:solidFill>
                <a:schemeClr val="tx1"/>
              </a:solidFill>
              <a:effectLst/>
              <a:latin typeface="+mn-lt"/>
              <a:ea typeface="+mn-ea"/>
              <a:cs typeface="+mn-cs"/>
            </a:endParaRPr>
          </a:p>
          <a:p>
            <a:r>
              <a:rPr lang="vi-VN" sz="1200" kern="1200" dirty="0">
                <a:solidFill>
                  <a:schemeClr val="tx1"/>
                </a:solidFill>
                <a:effectLst/>
                <a:latin typeface="+mn-lt"/>
                <a:ea typeface="+mn-ea"/>
                <a:cs typeface="+mn-cs"/>
              </a:rPr>
              <a:t>Ở n</a:t>
            </a:r>
            <a:r>
              <a:rPr lang="en-US" sz="1200" kern="1200" dirty="0" err="1">
                <a:solidFill>
                  <a:schemeClr val="tx1"/>
                </a:solidFill>
                <a:effectLst/>
                <a:latin typeface="+mn-lt"/>
                <a:ea typeface="+mn-ea"/>
                <a:cs typeface="+mn-cs"/>
              </a:rPr>
              <a:t>gười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béo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phì</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đánh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đề</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cảm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giúp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trực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hoặc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tìm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Rovsing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ấn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chậu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cảm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chậu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Về</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ảnh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khảo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sát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trước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bằng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nếu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đánh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người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béo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phì</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thì</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chỉ</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định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chụp</a:t>
            </a:r>
            <a:r>
              <a:rPr lang="en-US" sz="1200" kern="1200" dirty="0">
                <a:solidFill>
                  <a:schemeClr val="tx1"/>
                </a:solidFill>
                <a:effectLst/>
                <a:latin typeface="+mn-lt"/>
                <a:ea typeface="+mn-ea"/>
                <a:cs typeface="+mn-cs"/>
              </a:rPr>
              <a:t> CT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sớm</a:t>
            </a:r>
            <a:r>
              <a:rPr lang="en-US" sz="1200" kern="1200" dirty="0">
                <a:solidFill>
                  <a:schemeClr val="tx1"/>
                </a:solidFill>
                <a:effectLst/>
                <a:latin typeface="+mn-lt"/>
                <a:ea typeface="+mn-ea"/>
                <a:cs typeface="+mn-cs"/>
              </a:rPr>
              <a:t>. </a:t>
            </a:r>
            <a:endParaRPr lang="en-US" sz="14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phụ</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nữ</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mang</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thai</a:t>
            </a:r>
            <a:endParaRPr lang="en-US" sz="1200" b="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VRT</a:t>
            </a:r>
            <a:r>
              <a:rPr lang="vi-VN" sz="1200" kern="1200" dirty="0">
                <a:solidFill>
                  <a:schemeClr val="tx1"/>
                </a:solidFill>
                <a:effectLst/>
                <a:latin typeface="+mn-lt"/>
                <a:ea typeface="+mn-ea"/>
                <a:cs typeface="+mn-cs"/>
              </a:rPr>
              <a:t> xảy ra với tỉ lệ 1/1.400 phụ nữ mang thai. </a:t>
            </a:r>
            <a:r>
              <a:rPr lang="vi-VN" sz="1200" b="1" i="1" kern="1200" dirty="0">
                <a:solidFill>
                  <a:schemeClr val="tx1"/>
                </a:solidFill>
                <a:effectLst/>
                <a:latin typeface="+mn-lt"/>
                <a:ea typeface="+mn-ea"/>
                <a:cs typeface="+mn-cs"/>
              </a:rPr>
              <a:t>Chẩn đoán </a:t>
            </a:r>
            <a:r>
              <a:rPr lang="en-US" sz="1200" b="1" i="1" kern="1200" dirty="0">
                <a:solidFill>
                  <a:schemeClr val="tx1"/>
                </a:solidFill>
                <a:effectLst/>
                <a:latin typeface="+mn-lt"/>
                <a:ea typeface="+mn-ea"/>
                <a:cs typeface="+mn-cs"/>
              </a:rPr>
              <a:t>VRT </a:t>
            </a:r>
            <a:r>
              <a:rPr lang="en-US" sz="1200" b="1" i="1" kern="1200" dirty="0" err="1">
                <a:solidFill>
                  <a:schemeClr val="tx1"/>
                </a:solidFill>
                <a:effectLst/>
                <a:latin typeface="+mn-lt"/>
                <a:ea typeface="+mn-ea"/>
                <a:cs typeface="+mn-cs"/>
              </a:rPr>
              <a:t>cấp</a:t>
            </a:r>
            <a:r>
              <a:rPr lang="en-US" sz="1200" b="1" i="1" kern="1200" dirty="0">
                <a:solidFill>
                  <a:schemeClr val="tx1"/>
                </a:solidFill>
                <a:effectLst/>
                <a:latin typeface="+mn-lt"/>
                <a:ea typeface="+mn-ea"/>
                <a:cs typeface="+mn-cs"/>
              </a:rPr>
              <a:t> </a:t>
            </a:r>
            <a:r>
              <a:rPr lang="vi-VN" sz="1200" b="1" i="1" kern="1200" dirty="0">
                <a:solidFill>
                  <a:schemeClr val="tx1"/>
                </a:solidFill>
                <a:effectLst/>
                <a:latin typeface="+mn-lt"/>
                <a:ea typeface="+mn-ea"/>
                <a:cs typeface="+mn-cs"/>
              </a:rPr>
              <a:t>ở phụ nữ mang thai là một thử thách vì các biểu hiện chán ăn, nôn ói, đau bụng có thể là biểu hiện của </a:t>
            </a:r>
            <a:r>
              <a:rPr lang="en-US" sz="1200" b="1" i="1" kern="1200" dirty="0">
                <a:solidFill>
                  <a:schemeClr val="tx1"/>
                </a:solidFill>
                <a:effectLst/>
                <a:latin typeface="+mn-lt"/>
                <a:ea typeface="+mn-ea"/>
                <a:cs typeface="+mn-cs"/>
              </a:rPr>
              <a:t>VRT </a:t>
            </a:r>
            <a:r>
              <a:rPr lang="en-US" sz="1200" b="1" i="1" kern="1200" dirty="0" err="1">
                <a:solidFill>
                  <a:schemeClr val="tx1"/>
                </a:solidFill>
                <a:effectLst/>
                <a:latin typeface="+mn-lt"/>
                <a:ea typeface="+mn-ea"/>
                <a:cs typeface="+mn-cs"/>
              </a:rPr>
              <a:t>nhưng</a:t>
            </a:r>
            <a:r>
              <a:rPr lang="en-US" sz="1200" b="1" i="1" kern="1200" dirty="0">
                <a:solidFill>
                  <a:schemeClr val="tx1"/>
                </a:solidFill>
                <a:effectLst/>
                <a:latin typeface="+mn-lt"/>
                <a:ea typeface="+mn-ea"/>
                <a:cs typeface="+mn-cs"/>
              </a:rPr>
              <a:t> </a:t>
            </a:r>
            <a:r>
              <a:rPr lang="vi-VN" sz="1200" b="1" i="1" kern="1200" dirty="0">
                <a:solidFill>
                  <a:schemeClr val="tx1"/>
                </a:solidFill>
                <a:effectLst/>
                <a:latin typeface="+mn-lt"/>
                <a:ea typeface="+mn-ea"/>
                <a:cs typeface="+mn-cs"/>
              </a:rPr>
              <a:t>cũng có thể là các than phiền thường gặp trong thai kỳ bình thường</a:t>
            </a:r>
            <a:r>
              <a:rPr lang="vi-VN" sz="1200" kern="1200" dirty="0">
                <a:solidFill>
                  <a:schemeClr val="tx1"/>
                </a:solidFill>
                <a:effectLst/>
                <a:latin typeface="+mn-lt"/>
                <a:ea typeface="+mn-ea"/>
                <a:cs typeface="+mn-cs"/>
              </a:rPr>
              <a:t>. Mặt khác, điểm đau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thay đổi do ruột thừa bị đẩy lên cao và ra ngoài trong quá trình phát triển của thai.</a:t>
            </a:r>
            <a:endParaRPr lang="en-US" sz="1400" kern="1200" dirty="0">
              <a:solidFill>
                <a:schemeClr val="tx1"/>
              </a:solidFill>
              <a:effectLst/>
              <a:latin typeface="+mn-lt"/>
              <a:ea typeface="+mn-ea"/>
              <a:cs typeface="+mn-cs"/>
            </a:endParaRPr>
          </a:p>
          <a:p>
            <a:r>
              <a:rPr lang="vi-VN" sz="1200" kern="1200" dirty="0">
                <a:solidFill>
                  <a:schemeClr val="tx1"/>
                </a:solidFill>
                <a:effectLst/>
                <a:latin typeface="+mn-lt"/>
                <a:ea typeface="+mn-ea"/>
                <a:cs typeface="+mn-cs"/>
              </a:rPr>
              <a:t>Trong </a:t>
            </a:r>
            <a:r>
              <a:rPr lang="en-US" sz="1200" kern="1200" dirty="0">
                <a:solidFill>
                  <a:schemeClr val="tx1"/>
                </a:solidFill>
                <a:effectLst/>
                <a:latin typeface="+mn-lt"/>
                <a:ea typeface="+mn-ea"/>
                <a:cs typeface="+mn-cs"/>
              </a:rPr>
              <a:t>3 </a:t>
            </a:r>
            <a:r>
              <a:rPr lang="en-US" sz="1200" kern="1200" dirty="0" err="1">
                <a:solidFill>
                  <a:schemeClr val="tx1"/>
                </a:solidFill>
                <a:effectLst/>
                <a:latin typeface="+mn-lt"/>
                <a:ea typeface="+mn-ea"/>
                <a:cs typeface="+mn-cs"/>
              </a:rPr>
              <a:t>tháng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đầu</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thai kỳ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nằm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nhận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giống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người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thai.</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Ở </a:t>
            </a:r>
            <a:r>
              <a:rPr lang="en-US" sz="1200" kern="1200" dirty="0" err="1">
                <a:solidFill>
                  <a:schemeClr val="tx1"/>
                </a:solidFill>
                <a:effectLst/>
                <a:latin typeface="+mn-lt"/>
                <a:ea typeface="+mn-ea"/>
                <a:cs typeface="+mn-cs"/>
              </a:rPr>
              <a:t>những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cuối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thai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cung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ấn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chậu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này</a:t>
            </a:r>
            <a:r>
              <a:rPr lang="en-US" sz="1200" kern="1200" dirty="0">
                <a:solidFill>
                  <a:schemeClr val="tx1"/>
                </a:solidFill>
                <a:effectLst/>
                <a:latin typeface="+mn-lt"/>
                <a:ea typeface="+mn-ea"/>
                <a:cs typeface="+mn-cs"/>
              </a:rPr>
              <a:t>,</a:t>
            </a:r>
            <a:r>
              <a:rPr lang="vi-VN" sz="1200" kern="1200" dirty="0">
                <a:solidFill>
                  <a:schemeClr val="tx1"/>
                </a:solidFill>
                <a:effectLst/>
                <a:latin typeface="+mn-lt"/>
                <a:ea typeface="+mn-ea"/>
                <a:cs typeface="+mn-cs"/>
              </a:rPr>
              <a:t> nên khám bệnh nhân ở tư thế nằm nghiêng trái hoặc tìm d</a:t>
            </a:r>
            <a:r>
              <a:rPr lang="en-US" sz="1200" kern="1200" dirty="0" err="1">
                <a:solidFill>
                  <a:schemeClr val="tx1"/>
                </a:solidFill>
                <a:effectLst/>
                <a:latin typeface="+mn-lt"/>
                <a:ea typeface="+mn-ea"/>
                <a:cs typeface="+mn-cs"/>
              </a:rPr>
              <a:t>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Rovsing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ấn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chậu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gây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chậu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a:t>
            </a:r>
            <a:endParaRPr lang="en-US" sz="1400" kern="1200" dirty="0">
              <a:solidFill>
                <a:schemeClr val="tx1"/>
              </a:solidFill>
              <a:effectLst/>
              <a:latin typeface="+mn-lt"/>
              <a:ea typeface="+mn-ea"/>
              <a:cs typeface="+mn-cs"/>
            </a:endParaRPr>
          </a:p>
          <a:p>
            <a:r>
              <a:rPr lang="vi-VN" sz="1200" kern="1200" dirty="0">
                <a:solidFill>
                  <a:schemeClr val="tx1"/>
                </a:solidFill>
                <a:effectLst/>
                <a:latin typeface="+mn-lt"/>
                <a:ea typeface="+mn-ea"/>
                <a:cs typeface="+mn-cs"/>
              </a:rPr>
              <a:t>Chẩn đoán phân biệt </a:t>
            </a:r>
            <a:r>
              <a:rPr lang="en-US" sz="1200" kern="1200" dirty="0">
                <a:solidFill>
                  <a:schemeClr val="tx1"/>
                </a:solidFill>
                <a:effectLst/>
                <a:latin typeface="+mn-lt"/>
                <a:ea typeface="+mn-ea"/>
                <a:cs typeface="+mn-cs"/>
              </a:rPr>
              <a:t>VRT</a:t>
            </a:r>
            <a:r>
              <a:rPr lang="vi-VN" sz="1200" kern="1200" dirty="0">
                <a:solidFill>
                  <a:schemeClr val="tx1"/>
                </a:solidFill>
                <a:effectLst/>
                <a:latin typeface="+mn-lt"/>
                <a:ea typeface="+mn-ea"/>
                <a:cs typeface="+mn-cs"/>
              </a:rPr>
              <a:t> trong thai kỳ không chỉ bao gồm các bệnh lý thường gặp ở phụ nữ không mang thai mà còn có các tình huống cấp cứu sản khoa như: thai ngoài tử cung,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nuôi</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chorioamnionitis</a:t>
            </a:r>
            <a:r>
              <a:rPr lang="en-US" sz="1200" kern="1200" dirty="0">
                <a:solidFill>
                  <a:schemeClr val="tx1"/>
                </a:solidFill>
                <a:effectLst/>
                <a:latin typeface="+mn-lt"/>
                <a:ea typeface="+mn-ea"/>
                <a:cs typeface="+mn-cs"/>
              </a:rPr>
              <a:t>)</a:t>
            </a:r>
            <a:r>
              <a:rPr lang="vi-VN" sz="1200" kern="1200" dirty="0">
                <a:solidFill>
                  <a:schemeClr val="tx1"/>
                </a:solidFill>
                <a:effectLst/>
                <a:latin typeface="+mn-lt"/>
                <a:ea typeface="+mn-ea"/>
                <a:cs typeface="+mn-cs"/>
              </a:rPr>
              <a:t>, dọa sinh non, </a:t>
            </a:r>
            <a:r>
              <a:rPr lang="en-US" sz="1200" kern="1200" dirty="0">
                <a:solidFill>
                  <a:schemeClr val="tx1"/>
                </a:solidFill>
                <a:effectLst/>
                <a:latin typeface="+mn-lt"/>
                <a:ea typeface="+mn-ea"/>
                <a:cs typeface="+mn-cs"/>
              </a:rPr>
              <a:t>…</a:t>
            </a:r>
            <a:endParaRPr lang="en-US" sz="1400" kern="1200" dirty="0">
              <a:solidFill>
                <a:schemeClr val="tx1"/>
              </a:solidFill>
              <a:effectLst/>
              <a:latin typeface="+mn-lt"/>
              <a:ea typeface="+mn-ea"/>
              <a:cs typeface="+mn-cs"/>
            </a:endParaRPr>
          </a:p>
          <a:p>
            <a:r>
              <a:rPr lang="vi-VN" sz="1200" kern="1200" dirty="0">
                <a:solidFill>
                  <a:schemeClr val="tx1"/>
                </a:solidFill>
                <a:effectLst/>
                <a:latin typeface="+mn-lt"/>
                <a:ea typeface="+mn-ea"/>
                <a:cs typeface="+mn-cs"/>
              </a:rPr>
              <a:t>	</a:t>
            </a:r>
            <a:r>
              <a:rPr lang="vi-VN" sz="1200" b="1" kern="1200" dirty="0">
                <a:solidFill>
                  <a:schemeClr val="tx1"/>
                </a:solidFill>
                <a:effectLst/>
                <a:latin typeface="+mn-lt"/>
                <a:ea typeface="+mn-ea"/>
                <a:cs typeface="+mn-cs"/>
              </a:rPr>
              <a:t>Suy giảm miễn dịch</a:t>
            </a:r>
          </a:p>
          <a:p>
            <a:r>
              <a:rPr lang="vi-VN" sz="1200" kern="1200" dirty="0">
                <a:solidFill>
                  <a:schemeClr val="tx1"/>
                </a:solidFill>
                <a:effectLst/>
                <a:latin typeface="+mn-lt"/>
                <a:ea typeface="+mn-ea"/>
                <a:cs typeface="+mn-cs"/>
              </a:rPr>
              <a:t>V</a:t>
            </a:r>
            <a:r>
              <a:rPr lang="en-US" sz="1200" kern="1200" dirty="0">
                <a:solidFill>
                  <a:schemeClr val="tx1"/>
                </a:solidFill>
                <a:effectLst/>
                <a:latin typeface="+mn-lt"/>
                <a:ea typeface="+mn-ea"/>
                <a:cs typeface="+mn-cs"/>
              </a:rPr>
              <a:t>RT</a:t>
            </a:r>
            <a:r>
              <a:rPr lang="vi-VN" sz="1200" kern="1200" dirty="0">
                <a:solidFill>
                  <a:schemeClr val="tx1"/>
                </a:solidFill>
                <a:effectLst/>
                <a:latin typeface="+mn-lt"/>
                <a:ea typeface="+mn-ea"/>
                <a:cs typeface="+mn-cs"/>
              </a:rPr>
              <a:t> có thể xảy ra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những</a:t>
            </a:r>
            <a:r>
              <a:rPr lang="vi-VN" sz="1200" kern="1200" dirty="0">
                <a:solidFill>
                  <a:schemeClr val="tx1"/>
                </a:solidFill>
                <a:effectLst/>
                <a:latin typeface="+mn-lt"/>
                <a:ea typeface="+mn-ea"/>
                <a:cs typeface="+mn-cs"/>
              </a:rPr>
              <a:t> bệnh nhân suy giảm miễn dịch như bệnh nhân ghép tạng, đang hóa trị, mắc bệnh ác tính về máu hoặc </a:t>
            </a:r>
            <a:r>
              <a:rPr lang="en-US" sz="1200" kern="1200" dirty="0" err="1">
                <a:solidFill>
                  <a:schemeClr val="tx1"/>
                </a:solidFill>
                <a:effectLst/>
                <a:latin typeface="+mn-lt"/>
                <a:ea typeface="+mn-ea"/>
                <a:cs typeface="+mn-cs"/>
              </a:rPr>
              <a:t>bị</a:t>
            </a:r>
            <a:r>
              <a:rPr lang="vi-VN" sz="1200" kern="1200" dirty="0">
                <a:solidFill>
                  <a:schemeClr val="tx1"/>
                </a:solidFill>
                <a:effectLst/>
                <a:latin typeface="+mn-lt"/>
                <a:ea typeface="+mn-ea"/>
                <a:cs typeface="+mn-cs"/>
              </a:rPr>
              <a:t> hội chứng </a:t>
            </a:r>
            <a:r>
              <a:rPr lang="en-US" sz="1200" kern="1200" dirty="0" err="1">
                <a:solidFill>
                  <a:schemeClr val="tx1"/>
                </a:solidFill>
                <a:effectLst/>
                <a:latin typeface="+mn-lt"/>
                <a:ea typeface="+mn-ea"/>
                <a:cs typeface="+mn-cs"/>
              </a:rPr>
              <a:t>suy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miễn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dịch</a:t>
            </a:r>
            <a:r>
              <a:rPr lang="vi-VN" sz="1200" kern="1200" dirty="0">
                <a:solidFill>
                  <a:schemeClr val="tx1"/>
                </a:solidFill>
                <a:effectLst/>
                <a:latin typeface="+mn-lt"/>
                <a:ea typeface="+mn-ea"/>
                <a:cs typeface="+mn-cs"/>
              </a:rPr>
              <a:t> mắc phải (AIDS)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những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địa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này</a:t>
            </a:r>
            <a:r>
              <a:rPr lang="vi-VN" sz="1200" kern="1200" dirty="0">
                <a:solidFill>
                  <a:schemeClr val="tx1"/>
                </a:solidFill>
                <a:effectLst/>
                <a:latin typeface="+mn-lt"/>
                <a:ea typeface="+mn-ea"/>
                <a:cs typeface="+mn-cs"/>
              </a:rPr>
              <a:t> là một thách thức lớn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vì</a:t>
            </a:r>
            <a:r>
              <a:rPr lang="en-US" sz="1200" kern="1200" dirty="0">
                <a:solidFill>
                  <a:schemeClr val="tx1"/>
                </a:solidFill>
                <a:effectLst/>
                <a:latin typeface="+mn-lt"/>
                <a:ea typeface="+mn-ea"/>
                <a:cs typeface="+mn-cs"/>
              </a:rPr>
              <a:t> t</a:t>
            </a:r>
            <a:r>
              <a:rPr lang="vi-VN" sz="1200" kern="1200" dirty="0">
                <a:solidFill>
                  <a:schemeClr val="tx1"/>
                </a:solidFill>
                <a:effectLst/>
                <a:latin typeface="+mn-lt"/>
                <a:ea typeface="+mn-ea"/>
                <a:cs typeface="+mn-cs"/>
              </a:rPr>
              <a:t>riệu chứng đau bụng </a:t>
            </a:r>
            <a:r>
              <a:rPr lang="en-US" sz="1200" kern="1200" dirty="0">
                <a:solidFill>
                  <a:schemeClr val="tx1"/>
                </a:solidFill>
                <a:effectLst/>
                <a:latin typeface="+mn-lt"/>
                <a:ea typeface="+mn-ea"/>
                <a:cs typeface="+mn-cs"/>
              </a:rPr>
              <a:t>c</a:t>
            </a:r>
            <a:r>
              <a:rPr lang="vi-VN" sz="1200" kern="1200" dirty="0">
                <a:solidFill>
                  <a:schemeClr val="tx1"/>
                </a:solidFill>
                <a:effectLst/>
                <a:latin typeface="+mn-lt"/>
                <a:ea typeface="+mn-ea"/>
                <a:cs typeface="+mn-cs"/>
              </a:rPr>
              <a:t>ó thể do nhiều nguyên nhân nội và ngoại khoa bao gồm</a:t>
            </a:r>
            <a:r>
              <a:rPr lang="en-US" sz="1200" kern="1200" dirty="0">
                <a:solidFill>
                  <a:schemeClr val="tx1"/>
                </a:solidFill>
                <a:effectLst/>
                <a:latin typeface="+mn-lt"/>
                <a:ea typeface="+mn-ea"/>
                <a:cs typeface="+mn-cs"/>
              </a:rPr>
              <a:t>:</a:t>
            </a:r>
            <a:r>
              <a:rPr lang="vi-VN" sz="1200" kern="1200" dirty="0">
                <a:solidFill>
                  <a:schemeClr val="tx1"/>
                </a:solidFill>
                <a:effectLst/>
                <a:latin typeface="+mn-lt"/>
                <a:ea typeface="+mn-ea"/>
                <a:cs typeface="+mn-cs"/>
              </a:rPr>
              <a:t> viêm gan, viêm tụy (do thuốc hoặc do nhiễm CMV), viêm túi mật không do sỏi, nhiễm trùng cơ hội trong ổ bụng (CMV, </a:t>
            </a:r>
            <a:r>
              <a:rPr lang="en-US" sz="1200" kern="1200" dirty="0">
                <a:solidFill>
                  <a:schemeClr val="tx1"/>
                </a:solidFill>
                <a:effectLst/>
                <a:latin typeface="+mn-lt"/>
                <a:ea typeface="+mn-ea"/>
                <a:cs typeface="+mn-cs"/>
              </a:rPr>
              <a:t>l</a:t>
            </a:r>
            <a:r>
              <a:rPr lang="vi-VN" sz="1200" kern="1200" dirty="0">
                <a:solidFill>
                  <a:schemeClr val="tx1"/>
                </a:solidFill>
                <a:effectLst/>
                <a:latin typeface="+mn-lt"/>
                <a:ea typeface="+mn-ea"/>
                <a:cs typeface="+mn-cs"/>
              </a:rPr>
              <a:t>ao), bệnh ác tính thứ phát (</a:t>
            </a:r>
            <a:r>
              <a:rPr lang="en-US" sz="1200" kern="1200" dirty="0">
                <a:solidFill>
                  <a:schemeClr val="tx1"/>
                </a:solidFill>
                <a:effectLst/>
                <a:latin typeface="+mn-lt"/>
                <a:ea typeface="+mn-ea"/>
                <a:cs typeface="+mn-cs"/>
              </a:rPr>
              <a:t>L</a:t>
            </a:r>
            <a:r>
              <a:rPr lang="vi-VN" sz="1200" kern="1200" dirty="0">
                <a:solidFill>
                  <a:schemeClr val="tx1"/>
                </a:solidFill>
                <a:effectLst/>
                <a:latin typeface="+mn-lt"/>
                <a:ea typeface="+mn-ea"/>
                <a:cs typeface="+mn-cs"/>
              </a:rPr>
              <a:t>ymphoma, Kaposi’s sarcoma), thương hàn….Mặt khác, sốt và bạch cầu </a:t>
            </a:r>
            <a:r>
              <a:rPr lang="en-US" sz="1200" kern="1200" dirty="0" err="1">
                <a:solidFill>
                  <a:schemeClr val="tx1"/>
                </a:solidFill>
                <a:effectLst/>
                <a:latin typeface="+mn-lt"/>
                <a:ea typeface="+mn-ea"/>
                <a:cs typeface="+mn-cs"/>
              </a:rPr>
              <a:t>tăng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rõ</a:t>
            </a:r>
            <a:r>
              <a:rPr lang="vi-VN"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C</a:t>
            </a:r>
            <a:r>
              <a:rPr lang="vi-VN" sz="1200" kern="1200" dirty="0">
                <a:solidFill>
                  <a:schemeClr val="tx1"/>
                </a:solidFill>
                <a:effectLst/>
                <a:latin typeface="+mn-lt"/>
                <a:ea typeface="+mn-ea"/>
                <a:cs typeface="+mn-cs"/>
              </a:rPr>
              <a:t>ác phương tiện chẩn đoán hình ảnh, </a:t>
            </a:r>
            <a:r>
              <a:rPr lang="en-US" sz="1200" kern="1200" dirty="0" err="1">
                <a:solidFill>
                  <a:schemeClr val="tx1"/>
                </a:solidFill>
                <a:effectLst/>
                <a:latin typeface="+mn-lt"/>
                <a:ea typeface="+mn-ea"/>
                <a:cs typeface="+mn-cs"/>
              </a:rPr>
              <a:t>nhất</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là </a:t>
            </a:r>
            <a:r>
              <a:rPr lang="en-US" sz="1200" kern="1200" dirty="0" err="1">
                <a:solidFill>
                  <a:schemeClr val="tx1"/>
                </a:solidFill>
                <a:effectLst/>
                <a:latin typeface="+mn-lt"/>
                <a:ea typeface="+mn-ea"/>
                <a:cs typeface="+mn-cs"/>
              </a:rPr>
              <a:t>chụp</a:t>
            </a:r>
            <a:r>
              <a:rPr lang="en-US" sz="1200" kern="1200" dirty="0">
                <a:solidFill>
                  <a:schemeClr val="tx1"/>
                </a:solidFill>
                <a:effectLst/>
                <a:latin typeface="+mn-lt"/>
                <a:ea typeface="+mn-ea"/>
                <a:cs typeface="+mn-cs"/>
              </a:rPr>
              <a:t> CT </a:t>
            </a:r>
            <a:r>
              <a:rPr lang="vi-VN" sz="1200" kern="1200" dirty="0">
                <a:solidFill>
                  <a:schemeClr val="tx1"/>
                </a:solidFill>
                <a:effectLst/>
                <a:latin typeface="+mn-lt"/>
                <a:ea typeface="+mn-ea"/>
                <a:cs typeface="+mn-cs"/>
              </a:rPr>
              <a:t>bụng có thể giúp ích cho chẩn đoán.</a:t>
            </a:r>
            <a:r>
              <a:rPr lang="en-US" dirty="0">
                <a:effectLst/>
              </a:rPr>
              <a:t> </a:t>
            </a:r>
            <a:endParaRPr lang="en-VN" dirty="0"/>
          </a:p>
        </p:txBody>
      </p:sp>
      <p:sp>
        <p:nvSpPr>
          <p:cNvPr id="4" name="Slide Number Placeholder 3"/>
          <p:cNvSpPr>
            <a:spLocks noGrp="1"/>
          </p:cNvSpPr>
          <p:nvPr>
            <p:ph type="sldNum" sz="quarter" idx="5"/>
          </p:nvPr>
        </p:nvSpPr>
        <p:spPr/>
        <p:txBody>
          <a:bodyPr/>
          <a:lstStyle/>
          <a:p>
            <a:fld id="{9AE66F77-094B-4B47-8472-2B93A43798D4}" type="slidenum">
              <a:rPr lang="en-VN" smtClean="0"/>
              <a:t>25</a:t>
            </a:fld>
            <a:endParaRPr lang="en-VN"/>
          </a:p>
        </p:txBody>
      </p:sp>
    </p:spTree>
    <p:extLst>
      <p:ext uri="{BB962C8B-B14F-4D97-AF65-F5344CB8AC3E}">
        <p14:creationId xmlns:p14="http://schemas.microsoft.com/office/powerpoint/2010/main" val="10613537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a:t>
            </a:r>
          </a:p>
          <a:p>
            <a:pPr lvl="0"/>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tức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thì</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sớm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vòng</a:t>
            </a:r>
            <a:r>
              <a:rPr lang="en-US" sz="1200" kern="1200" dirty="0">
                <a:solidFill>
                  <a:schemeClr val="tx1"/>
                </a:solidFill>
                <a:effectLst/>
                <a:latin typeface="+mn-lt"/>
                <a:ea typeface="+mn-ea"/>
                <a:cs typeface="+mn-cs"/>
              </a:rPr>
              <a:t> 24 </a:t>
            </a:r>
            <a:r>
              <a:rPr lang="en-US" sz="1200" kern="1200" dirty="0" err="1">
                <a:solidFill>
                  <a:schemeClr val="tx1"/>
                </a:solidFill>
                <a:effectLst/>
                <a:latin typeface="+mn-lt"/>
                <a:ea typeface="+mn-ea"/>
                <a:cs typeface="+mn-cs"/>
              </a:rPr>
              <a:t>giờ</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Chỉ</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giờ</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khởi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biểu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khắp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nhiễm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trùng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ấn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đề</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tỏa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diễn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nhanh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gặp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trẻ</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nhỏ</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người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lớn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biệt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thủng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loét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tràng</a:t>
            </a:r>
            <a:r>
              <a:rPr lang="en-US" sz="1200" kern="1200" dirty="0">
                <a:solidFill>
                  <a:schemeClr val="tx1"/>
                </a:solidFill>
                <a:effectLst/>
                <a:latin typeface="+mn-lt"/>
                <a:ea typeface="+mn-ea"/>
                <a:cs typeface="+mn-cs"/>
              </a:rPr>
              <a:t>.</a:t>
            </a:r>
          </a:p>
          <a:p>
            <a:pPr lvl="0"/>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sau</a:t>
            </a:r>
            <a:r>
              <a:rPr lang="en-US" sz="1200" kern="1200" dirty="0">
                <a:solidFill>
                  <a:schemeClr val="tx1"/>
                </a:solidFill>
                <a:effectLst/>
                <a:latin typeface="+mn-lt"/>
                <a:ea typeface="+mn-ea"/>
                <a:cs typeface="+mn-cs"/>
              </a:rPr>
              <a:t> 24 </a:t>
            </a:r>
            <a:r>
              <a:rPr lang="en-US" sz="1200" kern="1200" dirty="0" err="1">
                <a:solidFill>
                  <a:schemeClr val="tx1"/>
                </a:solidFill>
                <a:effectLst/>
                <a:latin typeface="+mn-lt"/>
                <a:ea typeface="+mn-ea"/>
                <a:cs typeface="+mn-cs"/>
              </a:rPr>
              <a:t>giờ</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khoảng</a:t>
            </a:r>
            <a:r>
              <a:rPr lang="en-US" sz="1200" kern="1200" dirty="0">
                <a:solidFill>
                  <a:schemeClr val="tx1"/>
                </a:solidFill>
                <a:effectLst/>
                <a:latin typeface="+mn-lt"/>
                <a:ea typeface="+mn-ea"/>
                <a:cs typeface="+mn-cs"/>
              </a:rPr>
              <a:t> 24-48 </a:t>
            </a:r>
            <a:r>
              <a:rPr lang="en-US" sz="1200" kern="1200" dirty="0" err="1">
                <a:solidFill>
                  <a:schemeClr val="tx1"/>
                </a:solidFill>
                <a:effectLst/>
                <a:latin typeface="+mn-lt"/>
                <a:ea typeface="+mn-ea"/>
                <a:cs typeface="+mn-cs"/>
              </a:rPr>
              <a:t>giờ</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bắt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đầu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thấy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trội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thấy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hội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đủ</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trú</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toàn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trú</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biểu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toàn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nhẹ</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toàn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đề</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chỉ</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trú</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¼ </a:t>
            </a:r>
            <a:r>
              <a:rPr lang="en-US" sz="1200" kern="1200" dirty="0" err="1">
                <a:solidFill>
                  <a:schemeClr val="tx1"/>
                </a:solidFill>
                <a:effectLst/>
                <a:latin typeface="+mn-lt"/>
                <a:ea typeface="+mn-ea"/>
                <a:cs typeface="+mn-cs"/>
              </a:rPr>
              <a:t>dưới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còn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mềm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ấn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a:t>
            </a:r>
          </a:p>
          <a:p>
            <a:pPr lvl="0"/>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hai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thì</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đầu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VRT. Sau </a:t>
            </a:r>
            <a:r>
              <a:rPr lang="en-US" sz="1200" kern="1200" dirty="0" err="1">
                <a:solidFill>
                  <a:schemeClr val="tx1"/>
                </a:solidFill>
                <a:effectLst/>
                <a:latin typeface="+mn-lt"/>
                <a:ea typeface="+mn-ea"/>
                <a:cs typeface="+mn-cs"/>
              </a:rPr>
              <a:t>nhiều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giờ</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hoặc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nội</a:t>
            </a:r>
            <a:r>
              <a:rPr lang="en-US" sz="1200" kern="1200" dirty="0">
                <a:solidFill>
                  <a:schemeClr val="tx1"/>
                </a:solidFill>
                <a:effectLst/>
                <a:latin typeface="+mn-lt"/>
                <a:ea typeface="+mn-ea"/>
                <a:cs typeface="+mn-cs"/>
              </a:rPr>
              <a:t> khoa),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thấy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dễ</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chịu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vẻ</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sau</a:t>
            </a:r>
            <a:r>
              <a:rPr lang="en-US" sz="1200" kern="1200" dirty="0">
                <a:solidFill>
                  <a:schemeClr val="tx1"/>
                </a:solidFill>
                <a:effectLst/>
                <a:latin typeface="+mn-lt"/>
                <a:ea typeface="+mn-ea"/>
                <a:cs typeface="+mn-cs"/>
              </a:rPr>
              <a:t> 4 – 5 </a:t>
            </a:r>
            <a:r>
              <a:rPr lang="en-US" sz="1200" kern="1200" dirty="0" err="1">
                <a:solidFill>
                  <a:schemeClr val="tx1"/>
                </a:solidFill>
                <a:effectLst/>
                <a:latin typeface="+mn-lt"/>
                <a:ea typeface="+mn-ea"/>
                <a:cs typeface="+mn-cs"/>
              </a:rPr>
              <a:t>ngày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đầy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đủ</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Khoảng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giữa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còn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gọi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dối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trá</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làm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dễ</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nhầm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nội</a:t>
            </a:r>
            <a:r>
              <a:rPr lang="en-US" sz="1200" kern="1200" dirty="0">
                <a:solidFill>
                  <a:schemeClr val="tx1"/>
                </a:solidFill>
                <a:effectLst/>
                <a:latin typeface="+mn-lt"/>
                <a:ea typeface="+mn-ea"/>
                <a:cs typeface="+mn-cs"/>
              </a:rPr>
              <a:t> khoa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nhiễm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trùng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hóa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Hậu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giai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trễ</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trễ</a:t>
            </a:r>
            <a:r>
              <a:rPr lang="en-US" sz="1200" kern="1200" dirty="0">
                <a:solidFill>
                  <a:schemeClr val="tx1"/>
                </a:solidFill>
                <a:effectLst/>
                <a:latin typeface="+mn-lt"/>
                <a:ea typeface="+mn-ea"/>
                <a:cs typeface="+mn-cs"/>
              </a:rPr>
              <a:t>. </a:t>
            </a:r>
          </a:p>
          <a:p>
            <a:pPr lvl="0"/>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thì</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đầu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biểu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thì</a:t>
            </a:r>
            <a:r>
              <a:rPr lang="en-US" sz="1200" kern="1200" dirty="0">
                <a:solidFill>
                  <a:schemeClr val="tx1"/>
                </a:solidFill>
                <a:effectLst/>
                <a:latin typeface="+mn-lt"/>
                <a:ea typeface="+mn-ea"/>
                <a:cs typeface="+mn-cs"/>
              </a:rPr>
              <a:t> 1), VRT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lý</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diễn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thì</a:t>
            </a:r>
            <a:r>
              <a:rPr lang="en-US" sz="1200" kern="1200" dirty="0">
                <a:solidFill>
                  <a:schemeClr val="tx1"/>
                </a:solidFill>
                <a:effectLst/>
                <a:latin typeface="+mn-lt"/>
                <a:ea typeface="+mn-ea"/>
                <a:cs typeface="+mn-cs"/>
              </a:rPr>
              <a:t> 2),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gây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thì</a:t>
            </a:r>
            <a:r>
              <a:rPr lang="en-US" sz="1200" kern="1200" dirty="0">
                <a:solidFill>
                  <a:schemeClr val="tx1"/>
                </a:solidFill>
                <a:effectLst/>
                <a:latin typeface="+mn-lt"/>
                <a:ea typeface="+mn-ea"/>
                <a:cs typeface="+mn-cs"/>
              </a:rPr>
              <a:t> 3).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nhầm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tắc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do </a:t>
            </a:r>
            <a:r>
              <a:rPr lang="en-US" sz="1200" kern="1200" dirty="0" err="1">
                <a:solidFill>
                  <a:schemeClr val="tx1"/>
                </a:solidFill>
                <a:effectLst/>
                <a:latin typeface="+mn-lt"/>
                <a:ea typeface="+mn-ea"/>
                <a:cs typeface="+mn-cs"/>
              </a:rPr>
              <a:t>nguyên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khác</a:t>
            </a:r>
            <a:r>
              <a:rPr lang="en-US" sz="1200" kern="1200" dirty="0">
                <a:solidFill>
                  <a:schemeClr val="tx1"/>
                </a:solidFill>
                <a:effectLst/>
                <a:latin typeface="+mn-lt"/>
                <a:ea typeface="+mn-ea"/>
                <a:cs typeface="+mn-cs"/>
              </a:rPr>
              <a:t>. </a:t>
            </a:r>
          </a:p>
          <a:p>
            <a:r>
              <a:rPr lang="en-US" sz="1200" kern="1200" dirty="0" err="1">
                <a:solidFill>
                  <a:schemeClr val="tx1"/>
                </a:solidFill>
                <a:effectLst/>
                <a:latin typeface="+mn-lt"/>
                <a:ea typeface="+mn-ea"/>
                <a:cs typeface="+mn-cs"/>
              </a:rPr>
              <a:t>Đám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quánh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xảy</a:t>
            </a:r>
            <a:r>
              <a:rPr lang="en-US" sz="1200" kern="1200" dirty="0">
                <a:solidFill>
                  <a:schemeClr val="tx1"/>
                </a:solidFill>
                <a:effectLst/>
                <a:latin typeface="+mn-lt"/>
                <a:ea typeface="+mn-ea"/>
                <a:cs typeface="+mn-cs"/>
              </a:rPr>
              <a:t> ra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những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sức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đề</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tốt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trú</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nhiễm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trùng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xung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quanh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nối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lớn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non) bao </a:t>
            </a:r>
            <a:r>
              <a:rPr lang="en-US" sz="1200" kern="1200" dirty="0" err="1">
                <a:solidFill>
                  <a:schemeClr val="tx1"/>
                </a:solidFill>
                <a:effectLst/>
                <a:latin typeface="+mn-lt"/>
                <a:ea typeface="+mn-ea"/>
                <a:cs typeface="+mn-cs"/>
              </a:rPr>
              <a:t>bọc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quánh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khoảng</a:t>
            </a:r>
            <a:r>
              <a:rPr lang="en-US" sz="1200" kern="1200" dirty="0">
                <a:solidFill>
                  <a:schemeClr val="tx1"/>
                </a:solidFill>
                <a:effectLst/>
                <a:latin typeface="+mn-lt"/>
                <a:ea typeface="+mn-ea"/>
                <a:cs typeface="+mn-cs"/>
              </a:rPr>
              <a:t> 4 – 5 </a:t>
            </a:r>
            <a:r>
              <a:rPr lang="en-US" sz="1200" kern="1200" dirty="0" err="1">
                <a:solidFill>
                  <a:schemeClr val="tx1"/>
                </a:solidFill>
                <a:effectLst/>
                <a:latin typeface="+mn-lt"/>
                <a:ea typeface="+mn-ea"/>
                <a:cs typeface="+mn-cs"/>
              </a:rPr>
              <a:t>ngày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quánh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đạt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kích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thước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tối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khoảng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thứ</a:t>
            </a:r>
            <a:r>
              <a:rPr lang="en-US" sz="1200" kern="1200" dirty="0">
                <a:solidFill>
                  <a:schemeClr val="tx1"/>
                </a:solidFill>
                <a:effectLst/>
                <a:latin typeface="+mn-lt"/>
                <a:ea typeface="+mn-ea"/>
                <a:cs typeface="+mn-cs"/>
              </a:rPr>
              <a:t> 10, </a:t>
            </a:r>
            <a:r>
              <a:rPr lang="en-US" sz="1200" kern="1200" dirty="0" err="1">
                <a:solidFill>
                  <a:schemeClr val="tx1"/>
                </a:solidFill>
                <a:effectLst/>
                <a:latin typeface="+mn-lt"/>
                <a:ea typeface="+mn-ea"/>
                <a:cs typeface="+mn-cs"/>
              </a:rPr>
              <a:t>sau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trước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tuần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lễ</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thứ</a:t>
            </a:r>
            <a:r>
              <a:rPr lang="en-US" sz="1200" kern="1200" dirty="0">
                <a:solidFill>
                  <a:schemeClr val="tx1"/>
                </a:solidFill>
                <a:effectLst/>
                <a:latin typeface="+mn-lt"/>
                <a:ea typeface="+mn-ea"/>
                <a:cs typeface="+mn-cs"/>
              </a:rPr>
              <a:t> 4.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khai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chậu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đầu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hẳn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bắt đầu </a:t>
            </a:r>
            <a:r>
              <a:rPr lang="en-US" sz="1200" kern="1200" dirty="0" err="1">
                <a:solidFill>
                  <a:schemeClr val="tx1"/>
                </a:solidFill>
                <a:effectLst/>
                <a:latin typeface="+mn-lt"/>
                <a:ea typeface="+mn-ea"/>
                <a:cs typeface="+mn-cs"/>
              </a:rPr>
              <a:t>thấy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xuất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hiện</a:t>
            </a:r>
            <a:r>
              <a:rPr lang="vi-VN" sz="1200" kern="1200" dirty="0">
                <a:solidFill>
                  <a:schemeClr val="tx1"/>
                </a:solidFill>
                <a:effectLst/>
                <a:latin typeface="+mn-lt"/>
                <a:ea typeface="+mn-ea"/>
                <a:cs typeface="+mn-cs"/>
              </a:rPr>
              <a:t> 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mảng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chậu</a:t>
            </a:r>
            <a:r>
              <a:rPr lang="vi-VN" sz="1200" kern="1200" dirty="0">
                <a:solidFill>
                  <a:schemeClr val="tx1"/>
                </a:solidFill>
                <a:effectLst/>
                <a:latin typeface="+mn-lt"/>
                <a:ea typeface="+mn-ea"/>
                <a:cs typeface="+mn-cs"/>
              </a:rPr>
              <a:t> 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dưới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phát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hiện</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một </a:t>
            </a:r>
            <a:r>
              <a:rPr lang="en-US" sz="1200" kern="1200" dirty="0" err="1">
                <a:solidFill>
                  <a:schemeClr val="tx1"/>
                </a:solidFill>
                <a:effectLst/>
                <a:latin typeface="+mn-lt"/>
                <a:ea typeface="+mn-ea"/>
                <a:cs typeface="+mn-cs"/>
              </a:rPr>
              <a:t>mảng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chắc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rõ</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di </a:t>
            </a:r>
            <a:r>
              <a:rPr lang="en-US" sz="1200" kern="1200" dirty="0" err="1">
                <a:solidFill>
                  <a:schemeClr val="tx1"/>
                </a:solidFill>
                <a:effectLst/>
                <a:latin typeface="+mn-lt"/>
                <a:ea typeface="+mn-ea"/>
                <a:cs typeface="+mn-cs"/>
              </a:rPr>
              <a:t>động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ấn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biểu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nhiễm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trùng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toàn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rầm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rộ</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a:t>
            </a:r>
            <a:endParaRPr lang="en-US" sz="14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Đám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quánh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diễn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thuận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tự</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khỏi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hoàn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toàn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bị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về</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diễn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biệt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ung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tràng</a:t>
            </a:r>
            <a:r>
              <a:rPr lang="en-US" sz="1200" kern="1200" dirty="0">
                <a:solidFill>
                  <a:schemeClr val="tx1"/>
                </a:solidFill>
                <a:effectLst/>
                <a:latin typeface="+mn-lt"/>
                <a:ea typeface="+mn-ea"/>
                <a:cs typeface="+mn-cs"/>
              </a:rPr>
              <a:t>, lao </a:t>
            </a:r>
            <a:r>
              <a:rPr lang="en-US" sz="1200" kern="1200" dirty="0" err="1">
                <a:solidFill>
                  <a:schemeClr val="tx1"/>
                </a:solidFill>
                <a:effectLst/>
                <a:latin typeface="+mn-lt"/>
                <a:ea typeface="+mn-ea"/>
                <a:cs typeface="+mn-cs"/>
              </a:rPr>
              <a:t>hồi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tràng</a:t>
            </a:r>
            <a:r>
              <a:rPr lang="en-US" sz="1200" kern="1200" dirty="0">
                <a:solidFill>
                  <a:schemeClr val="tx1"/>
                </a:solidFill>
                <a:effectLst/>
                <a:latin typeface="+mn-lt"/>
                <a:ea typeface="+mn-ea"/>
                <a:cs typeface="+mn-cs"/>
              </a:rPr>
              <a:t>.     </a:t>
            </a:r>
            <a:endParaRPr lang="en-US" sz="1400" kern="1200" dirty="0">
              <a:solidFill>
                <a:schemeClr val="tx1"/>
              </a:solidFill>
              <a:effectLst/>
              <a:latin typeface="+mn-lt"/>
              <a:ea typeface="+mn-ea"/>
              <a:cs typeface="+mn-cs"/>
            </a:endParaRPr>
          </a:p>
          <a:p>
            <a:pPr lvl="2"/>
            <a:r>
              <a:rPr lang="vi-VN" sz="1200" b="1" i="1" kern="1200" dirty="0">
                <a:solidFill>
                  <a:schemeClr val="tx1"/>
                </a:solidFill>
                <a:effectLst/>
                <a:latin typeface="+mn-lt"/>
                <a:ea typeface="+mn-ea"/>
                <a:cs typeface="+mn-cs"/>
              </a:rPr>
              <a:t>Áp xe ruột thừa </a:t>
            </a:r>
            <a:endParaRPr lang="en-US" sz="1400" b="1" i="1"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mủ</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rõ</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rệt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xoang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do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hóa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bởi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xung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quanh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nối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lớn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quai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chứng</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khoảng</a:t>
            </a:r>
            <a:r>
              <a:rPr lang="en-US" sz="1200" kern="1200" dirty="0">
                <a:solidFill>
                  <a:schemeClr val="tx1"/>
                </a:solidFill>
                <a:effectLst/>
                <a:latin typeface="+mn-lt"/>
                <a:ea typeface="+mn-ea"/>
                <a:cs typeface="+mn-cs"/>
              </a:rPr>
              <a:t> 3-5 </a:t>
            </a:r>
            <a:r>
              <a:rPr lang="en-US" sz="1200" kern="1200" dirty="0" err="1">
                <a:solidFill>
                  <a:schemeClr val="tx1"/>
                </a:solidFill>
                <a:effectLst/>
                <a:latin typeface="+mn-lt"/>
                <a:ea typeface="+mn-ea"/>
                <a:cs typeface="+mn-cs"/>
              </a:rPr>
              <a:t>ngày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trước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nhập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viện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đầu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rõ</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rệt</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biểu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nhiễm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trùng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rõ</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sốt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chậu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sẽ</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sờ</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khối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rõ</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di </a:t>
            </a:r>
            <a:r>
              <a:rPr lang="en-US" sz="1200" kern="1200" dirty="0" err="1">
                <a:solidFill>
                  <a:schemeClr val="tx1"/>
                </a:solidFill>
                <a:effectLst/>
                <a:latin typeface="+mn-lt"/>
                <a:ea typeface="+mn-ea"/>
                <a:cs typeface="+mn-cs"/>
              </a:rPr>
              <a:t>động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độ</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mềm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ấn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biệt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quanh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khối</a:t>
            </a:r>
            <a:r>
              <a:rPr lang="en-US" sz="1200" kern="1200" dirty="0">
                <a:solidFill>
                  <a:schemeClr val="tx1"/>
                </a:solidFill>
                <a:effectLst/>
                <a:latin typeface="+mn-lt"/>
                <a:ea typeface="+mn-ea"/>
                <a:cs typeface="+mn-cs"/>
              </a:rPr>
              <a:t> u </a:t>
            </a:r>
            <a:r>
              <a:rPr lang="en-US" sz="1200" kern="1200" dirty="0" err="1">
                <a:solidFill>
                  <a:schemeClr val="tx1"/>
                </a:solidFill>
                <a:effectLst/>
                <a:latin typeface="+mn-lt"/>
                <a:ea typeface="+mn-ea"/>
                <a:cs typeface="+mn-cs"/>
              </a:rPr>
              <a:t>manh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tràng</a:t>
            </a:r>
            <a:r>
              <a:rPr lang="en-US" sz="1200" kern="1200" dirty="0">
                <a:solidFill>
                  <a:schemeClr val="tx1"/>
                </a:solidFill>
                <a:effectLst/>
                <a:latin typeface="+mn-lt"/>
                <a:ea typeface="+mn-ea"/>
                <a:cs typeface="+mn-cs"/>
              </a:rPr>
              <a:t>.</a:t>
            </a:r>
            <a:endParaRPr lang="en-US" sz="1400" kern="1200" dirty="0">
              <a:solidFill>
                <a:schemeClr val="tx1"/>
              </a:solidFill>
              <a:effectLst/>
              <a:latin typeface="+mn-lt"/>
              <a:ea typeface="+mn-ea"/>
              <a:cs typeface="+mn-cs"/>
            </a:endParaRPr>
          </a:p>
          <a:p>
            <a:endParaRPr lang="en-VN" dirty="0"/>
          </a:p>
        </p:txBody>
      </p:sp>
      <p:sp>
        <p:nvSpPr>
          <p:cNvPr id="4" name="Slide Number Placeholder 3"/>
          <p:cNvSpPr>
            <a:spLocks noGrp="1"/>
          </p:cNvSpPr>
          <p:nvPr>
            <p:ph type="sldNum" sz="quarter" idx="5"/>
          </p:nvPr>
        </p:nvSpPr>
        <p:spPr/>
        <p:txBody>
          <a:bodyPr/>
          <a:lstStyle/>
          <a:p>
            <a:fld id="{9AE66F77-094B-4B47-8472-2B93A43798D4}" type="slidenum">
              <a:rPr lang="en-VN" smtClean="0"/>
              <a:t>26</a:t>
            </a:fld>
            <a:endParaRPr lang="en-VN"/>
          </a:p>
        </p:txBody>
      </p:sp>
    </p:spTree>
    <p:extLst>
      <p:ext uri="{BB962C8B-B14F-4D97-AF65-F5344CB8AC3E}">
        <p14:creationId xmlns:p14="http://schemas.microsoft.com/office/powerpoint/2010/main" val="38123833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a:solidFill>
                  <a:schemeClr val="tx1"/>
                </a:solidFill>
                <a:effectLst/>
                <a:latin typeface="+mn-lt"/>
                <a:ea typeface="+mn-ea"/>
                <a:cs typeface="+mn-cs"/>
              </a:rPr>
              <a:t>Tiêu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chuẩn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trị</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cấp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vẫn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phẫu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thuật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cắt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bỏ</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Phẫu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thuật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hành</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càng </a:t>
            </a:r>
            <a:r>
              <a:rPr lang="en-US" sz="1200" kern="1200" dirty="0" err="1">
                <a:solidFill>
                  <a:schemeClr val="tx1"/>
                </a:solidFill>
                <a:effectLst/>
                <a:latin typeface="+mn-lt"/>
                <a:ea typeface="+mn-ea"/>
                <a:cs typeface="+mn-cs"/>
              </a:rPr>
              <a:t>sớm</a:t>
            </a:r>
            <a:r>
              <a:rPr lang="vi-VN" sz="1200" kern="1200" dirty="0">
                <a:solidFill>
                  <a:schemeClr val="tx1"/>
                </a:solidFill>
                <a:effectLst/>
                <a:latin typeface="+mn-lt"/>
                <a:ea typeface="+mn-ea"/>
                <a:cs typeface="+mn-cs"/>
              </a:rPr>
              <a:t> càng tốt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tránh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trì</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hoãn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thiết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Chỉ</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định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phẫu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thuật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còn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bàn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hoại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tử</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thủng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gây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p>
          <a:p>
            <a:r>
              <a:rPr lang="vi-VN" sz="1200" kern="1200" dirty="0">
                <a:solidFill>
                  <a:schemeClr val="tx1"/>
                </a:solidFill>
                <a:effectLst/>
                <a:latin typeface="+mn-lt"/>
                <a:ea typeface="+mn-ea"/>
                <a:cs typeface="+mn-cs"/>
              </a:rPr>
              <a:t>N</a:t>
            </a:r>
            <a:r>
              <a:rPr lang="en-US" sz="1200" kern="1200" dirty="0" err="1">
                <a:solidFill>
                  <a:schemeClr val="tx1"/>
                </a:solidFill>
                <a:effectLst/>
                <a:latin typeface="+mn-lt"/>
                <a:ea typeface="+mn-ea"/>
                <a:cs typeface="+mn-cs"/>
              </a:rPr>
              <a:t>ếu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sớm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kèm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nội</a:t>
            </a:r>
            <a:r>
              <a:rPr lang="en-US" sz="1200" kern="1200" dirty="0">
                <a:solidFill>
                  <a:schemeClr val="tx1"/>
                </a:solidFill>
                <a:effectLst/>
                <a:latin typeface="+mn-lt"/>
                <a:ea typeface="+mn-ea"/>
                <a:cs typeface="+mn-cs"/>
              </a:rPr>
              <a:t> khoa </a:t>
            </a:r>
            <a:r>
              <a:rPr lang="en-US" sz="1200" kern="1200" dirty="0" err="1">
                <a:solidFill>
                  <a:schemeClr val="tx1"/>
                </a:solidFill>
                <a:effectLst/>
                <a:latin typeface="+mn-lt"/>
                <a:ea typeface="+mn-ea"/>
                <a:cs typeface="+mn-cs"/>
              </a:rPr>
              <a:t>cần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chỉnh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thiểu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nguy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cuộc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thì</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chuẩn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trước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Nếu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muộn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việc hồi sức </a:t>
            </a:r>
            <a:r>
              <a:rPr lang="en-US" sz="1200" kern="1200" dirty="0" err="1">
                <a:solidFill>
                  <a:schemeClr val="tx1"/>
                </a:solidFill>
                <a:effectLst/>
                <a:latin typeface="+mn-lt"/>
                <a:ea typeface="+mn-ea"/>
                <a:cs typeface="+mn-cs"/>
              </a:rPr>
              <a:t>đủ</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trước mổ giúp an toàn cho cuộc mổ, bao gồm bù nước – điện giải và kháng sinh điều trị. Trong trường hợp </a:t>
            </a:r>
            <a:r>
              <a:rPr lang="en-US" sz="1200" kern="1200" dirty="0">
                <a:solidFill>
                  <a:schemeClr val="tx1"/>
                </a:solidFill>
                <a:effectLst/>
                <a:latin typeface="+mn-lt"/>
                <a:ea typeface="+mn-ea"/>
                <a:cs typeface="+mn-cs"/>
              </a:rPr>
              <a:t>VRT</a:t>
            </a:r>
            <a:r>
              <a:rPr lang="vi-VN" sz="1200" kern="1200" dirty="0">
                <a:solidFill>
                  <a:schemeClr val="tx1"/>
                </a:solidFill>
                <a:effectLst/>
                <a:latin typeface="+mn-lt"/>
                <a:ea typeface="+mn-ea"/>
                <a:cs typeface="+mn-cs"/>
              </a:rPr>
              <a:t> cấp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sung </a:t>
            </a:r>
            <a:r>
              <a:rPr lang="en-US" sz="1200" kern="1200" dirty="0" err="1">
                <a:solidFill>
                  <a:schemeClr val="tx1"/>
                </a:solidFill>
                <a:effectLst/>
                <a:latin typeface="+mn-lt"/>
                <a:ea typeface="+mn-ea"/>
                <a:cs typeface="+mn-cs"/>
              </a:rPr>
              <a:t>huyết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chỉ cần dùng 1 liều kháng sinh dự phòng trước khi bắt đầu phẫu thuật. Trong trường hợp viêm phúc mạc do viêm ruột thừa vỡ, sau khi cắt ruột thừa phải làm sạch xoang phúc mạc, dẫn lưu ổ bụng khi cần thiết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tiếp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tục</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 kháng sinh ít nhất </a:t>
            </a:r>
            <a:r>
              <a:rPr lang="en-US" sz="1200" kern="1200" dirty="0">
                <a:solidFill>
                  <a:schemeClr val="tx1"/>
                </a:solidFill>
                <a:effectLst/>
                <a:latin typeface="+mn-lt"/>
                <a:ea typeface="+mn-ea"/>
                <a:cs typeface="+mn-cs"/>
              </a:rPr>
              <a:t>4-7</a:t>
            </a:r>
            <a:r>
              <a:rPr lang="vi-VN" sz="1200" kern="1200" dirty="0">
                <a:solidFill>
                  <a:schemeClr val="tx1"/>
                </a:solidFill>
                <a:effectLst/>
                <a:latin typeface="+mn-lt"/>
                <a:ea typeface="+mn-ea"/>
                <a:cs typeface="+mn-cs"/>
              </a:rPr>
              <a:t> ngày sau phẫu thuật</a:t>
            </a:r>
            <a:r>
              <a:rPr lang="en-US" sz="1200" kern="1200" dirty="0">
                <a:solidFill>
                  <a:schemeClr val="tx1"/>
                </a:solidFill>
                <a:effectLst/>
                <a:latin typeface="+mn-lt"/>
                <a:ea typeface="+mn-ea"/>
                <a:cs typeface="+mn-cs"/>
              </a:rPr>
              <a:t>. L</a:t>
            </a:r>
            <a:r>
              <a:rPr lang="vi-VN" sz="1200" kern="1200" dirty="0">
                <a:solidFill>
                  <a:schemeClr val="tx1"/>
                </a:solidFill>
                <a:effectLst/>
                <a:latin typeface="+mn-lt"/>
                <a:ea typeface="+mn-ea"/>
                <a:cs typeface="+mn-cs"/>
              </a:rPr>
              <a:t>ựa chọn kháng sinh điều trị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bao </a:t>
            </a:r>
            <a:r>
              <a:rPr lang="en-US" sz="1200" kern="1200" dirty="0" err="1">
                <a:solidFill>
                  <a:schemeClr val="tx1"/>
                </a:solidFill>
                <a:effectLst/>
                <a:latin typeface="+mn-lt"/>
                <a:ea typeface="+mn-ea"/>
                <a:cs typeface="+mn-cs"/>
              </a:rPr>
              <a:t>phủ</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cả vi trùng gram âm và vi trùng kỵ khí đường ruột.</a:t>
            </a:r>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cắt ruột thừa </a:t>
            </a:r>
            <a:r>
              <a:rPr lang="en-US" sz="1200" kern="1200" dirty="0">
                <a:solidFill>
                  <a:schemeClr val="tx1"/>
                </a:solidFill>
                <a:effectLst/>
                <a:latin typeface="+mn-lt"/>
                <a:ea typeface="+mn-ea"/>
                <a:cs typeface="+mn-cs"/>
              </a:rPr>
              <a:t>qua </a:t>
            </a:r>
            <a:r>
              <a:rPr lang="en-US" sz="1200" kern="1200" dirty="0" err="1">
                <a:solidFill>
                  <a:schemeClr val="tx1"/>
                </a:solidFill>
                <a:effectLst/>
                <a:latin typeface="+mn-lt"/>
                <a:ea typeface="+mn-ea"/>
                <a:cs typeface="+mn-cs"/>
              </a:rPr>
              <a:t>mổ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trước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đây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cắt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qua </a:t>
            </a:r>
            <a:r>
              <a:rPr lang="en-US" sz="1200" kern="1200" dirty="0" err="1">
                <a:solidFill>
                  <a:schemeClr val="tx1"/>
                </a:solidFill>
                <a:effectLst/>
                <a:latin typeface="+mn-lt"/>
                <a:ea typeface="+mn-ea"/>
                <a:cs typeface="+mn-cs"/>
              </a:rPr>
              <a:t>nội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soi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thậm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những</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đã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nội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soi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tận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những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ưu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phẫu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thuật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phục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hồi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nhanh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nhiễm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trùng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dính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phẫu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thuật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huấn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luyện</a:t>
            </a:r>
            <a:r>
              <a:rPr lang="en-US" sz="1200" kern="1200" dirty="0">
                <a:solidFill>
                  <a:schemeClr val="tx1"/>
                </a:solidFill>
                <a:effectLst/>
                <a:latin typeface="+mn-lt"/>
                <a:ea typeface="+mn-ea"/>
                <a:cs typeface="+mn-cs"/>
              </a:rPr>
              <a:t>. </a:t>
            </a:r>
          </a:p>
          <a:p>
            <a:pPr lvl="1"/>
            <a:r>
              <a:rPr lang="en-US" sz="1200" b="1" kern="1200" dirty="0" err="1">
                <a:solidFill>
                  <a:schemeClr val="tx1"/>
                </a:solidFill>
                <a:effectLst/>
                <a:latin typeface="+mn-lt"/>
                <a:ea typeface="+mn-ea"/>
                <a:cs typeface="+mn-cs"/>
              </a:rPr>
              <a:t>Áp</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xe</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ruột</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thừa</a:t>
            </a:r>
            <a:r>
              <a:rPr lang="en-US" sz="1200" b="1" kern="1200" dirty="0">
                <a:solidFill>
                  <a:schemeClr val="tx1"/>
                </a:solidFill>
                <a:effectLst/>
                <a:latin typeface="+mn-lt"/>
                <a:ea typeface="+mn-ea"/>
                <a:cs typeface="+mn-cs"/>
              </a:rPr>
              <a:t> </a:t>
            </a:r>
            <a:endParaRPr lang="en-US" sz="1400" b="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Xu </a:t>
            </a:r>
            <a:r>
              <a:rPr lang="en-US" sz="1200" kern="1200" dirty="0" err="1">
                <a:solidFill>
                  <a:schemeClr val="tx1"/>
                </a:solidFill>
                <a:effectLst/>
                <a:latin typeface="+mn-lt"/>
                <a:ea typeface="+mn-ea"/>
                <a:cs typeface="+mn-cs"/>
              </a:rPr>
              <a:t>hướng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hiện</a:t>
            </a:r>
            <a:r>
              <a:rPr lang="en-US" sz="1200" kern="1200" dirty="0">
                <a:solidFill>
                  <a:schemeClr val="tx1"/>
                </a:solidFill>
                <a:effectLst/>
                <a:latin typeface="+mn-lt"/>
                <a:ea typeface="+mn-ea"/>
                <a:cs typeface="+mn-cs"/>
              </a:rPr>
              <a:t> nay </a:t>
            </a:r>
            <a:r>
              <a:rPr lang="en-US" sz="1200" kern="1200" dirty="0" err="1">
                <a:solidFill>
                  <a:schemeClr val="tx1"/>
                </a:solidFill>
                <a:effectLst/>
                <a:latin typeface="+mn-lt"/>
                <a:ea typeface="+mn-ea"/>
                <a:cs typeface="+mn-cs"/>
              </a:rPr>
              <a:t>trên</a:t>
            </a:r>
            <a:r>
              <a:rPr lang="en-US" sz="1200" kern="1200" dirty="0">
                <a:solidFill>
                  <a:schemeClr val="tx1"/>
                </a:solidFill>
                <a:effectLst/>
                <a:latin typeface="+mn-lt"/>
                <a:ea typeface="+mn-ea"/>
                <a:cs typeface="+mn-cs"/>
              </a:rPr>
              <a:t> Y </a:t>
            </a:r>
            <a:r>
              <a:rPr lang="en-US" sz="1200" kern="1200" dirty="0" err="1">
                <a:solidFill>
                  <a:schemeClr val="tx1"/>
                </a:solidFill>
                <a:effectLst/>
                <a:latin typeface="+mn-lt"/>
                <a:ea typeface="+mn-ea"/>
                <a:cs typeface="+mn-cs"/>
              </a:rPr>
              <a:t>văn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bảo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tồn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bằng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sinh</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chọc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hút</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dẫn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lưu</a:t>
            </a:r>
            <a:r>
              <a:rPr lang="en-US" sz="1200" kern="1200" dirty="0">
                <a:solidFill>
                  <a:schemeClr val="tx1"/>
                </a:solidFill>
                <a:effectLst/>
                <a:latin typeface="+mn-lt"/>
                <a:ea typeface="+mn-ea"/>
                <a:cs typeface="+mn-cs"/>
              </a:rPr>
              <a:t> qua da </a:t>
            </a:r>
            <a:r>
              <a:rPr lang="en-US" sz="1200" kern="1200" dirty="0" err="1">
                <a:solidFill>
                  <a:schemeClr val="tx1"/>
                </a:solidFill>
                <a:effectLst/>
                <a:latin typeface="+mn-lt"/>
                <a:ea typeface="+mn-ea"/>
                <a:cs typeface="+mn-cs"/>
              </a:rPr>
              <a:t>trước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nếu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ứng</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lớn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Cụ</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endParaRPr lang="en-US" sz="1400" kern="1200" dirty="0">
              <a:solidFill>
                <a:schemeClr val="tx1"/>
              </a:solidFill>
              <a:effectLst/>
              <a:latin typeface="+mn-lt"/>
              <a:ea typeface="+mn-ea"/>
              <a:cs typeface="+mn-cs"/>
            </a:endParaRPr>
          </a:p>
          <a:p>
            <a:pPr lvl="0"/>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nhỏ</a:t>
            </a:r>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 4cm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trước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nếu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thì</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xét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phối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chọc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hút</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dẫn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lưu</a:t>
            </a:r>
            <a:r>
              <a:rPr lang="en-US" sz="1200" kern="1200" dirty="0">
                <a:solidFill>
                  <a:schemeClr val="tx1"/>
                </a:solidFill>
                <a:effectLst/>
                <a:latin typeface="+mn-lt"/>
                <a:ea typeface="+mn-ea"/>
                <a:cs typeface="+mn-cs"/>
              </a:rPr>
              <a:t> qua da.</a:t>
            </a:r>
            <a:endParaRPr lang="en-US" sz="1400" kern="1200" dirty="0">
              <a:solidFill>
                <a:schemeClr val="tx1"/>
              </a:solidFill>
              <a:effectLst/>
              <a:latin typeface="+mn-lt"/>
              <a:ea typeface="+mn-ea"/>
              <a:cs typeface="+mn-cs"/>
            </a:endParaRPr>
          </a:p>
          <a:p>
            <a:pPr lvl="0"/>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&gt; 4-6cm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phối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chọc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hút</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dẫn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lưu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nếu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thì</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mổ</a:t>
            </a:r>
            <a:r>
              <a:rPr lang="en-US" sz="1200" kern="1200" dirty="0">
                <a:solidFill>
                  <a:schemeClr val="tx1"/>
                </a:solidFill>
                <a:effectLst/>
                <a:latin typeface="+mn-lt"/>
                <a:ea typeface="+mn-ea"/>
                <a:cs typeface="+mn-cs"/>
              </a:rPr>
              <a:t>.</a:t>
            </a:r>
            <a:endParaRPr lang="en-US" sz="1400" kern="1200" dirty="0">
              <a:solidFill>
                <a:schemeClr val="tx1"/>
              </a:solidFill>
              <a:effectLst/>
              <a:latin typeface="+mn-lt"/>
              <a:ea typeface="+mn-ea"/>
              <a:cs typeface="+mn-cs"/>
            </a:endParaRPr>
          </a:p>
          <a:p>
            <a:pPr lvl="0"/>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 7cm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giữa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quai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bảo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tồn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mổ</a:t>
            </a:r>
            <a:r>
              <a:rPr lang="en-US" sz="1200" kern="1200" dirty="0">
                <a:solidFill>
                  <a:schemeClr val="tx1"/>
                </a:solidFill>
                <a:effectLst/>
                <a:latin typeface="+mn-lt"/>
                <a:ea typeface="+mn-ea"/>
                <a:cs typeface="+mn-cs"/>
              </a:rPr>
              <a:t>.</a:t>
            </a:r>
            <a:endParaRPr lang="en-US" sz="14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kỹ</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thuật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nội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soi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hoàn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thiện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ngoài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nước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hiện</a:t>
            </a:r>
            <a:r>
              <a:rPr lang="en-US" sz="1200" kern="1200" dirty="0">
                <a:solidFill>
                  <a:schemeClr val="tx1"/>
                </a:solidFill>
                <a:effectLst/>
                <a:latin typeface="+mn-lt"/>
                <a:ea typeface="+mn-ea"/>
                <a:cs typeface="+mn-cs"/>
              </a:rPr>
              <a:t> nay </a:t>
            </a:r>
            <a:r>
              <a:rPr lang="en-US" sz="1200" kern="1200" dirty="0" err="1">
                <a:solidFill>
                  <a:schemeClr val="tx1"/>
                </a:solidFill>
                <a:effectLst/>
                <a:latin typeface="+mn-lt"/>
                <a:ea typeface="+mn-ea"/>
                <a:cs typeface="+mn-cs"/>
              </a:rPr>
              <a:t>cũng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nội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soi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dẫn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lưu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mủ</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cắt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Tuy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phẫu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thuật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nội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soi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đòi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hỏi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kỹ</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kinh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nghiệm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mức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cắt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thiểu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tổn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chứng</a:t>
            </a:r>
            <a:r>
              <a:rPr lang="en-US" sz="1200" kern="1200" dirty="0">
                <a:solidFill>
                  <a:schemeClr val="tx1"/>
                </a:solidFill>
                <a:effectLst/>
                <a:latin typeface="+mn-lt"/>
                <a:ea typeface="+mn-ea"/>
                <a:cs typeface="+mn-cs"/>
              </a:rPr>
              <a:t>.   </a:t>
            </a:r>
            <a:endParaRPr lang="en-US" sz="1400" kern="1200" dirty="0">
              <a:solidFill>
                <a:schemeClr val="tx1"/>
              </a:solidFill>
              <a:effectLst/>
              <a:latin typeface="+mn-lt"/>
              <a:ea typeface="+mn-ea"/>
              <a:cs typeface="+mn-cs"/>
            </a:endParaRPr>
          </a:p>
          <a:p>
            <a:pPr lvl="1"/>
            <a:r>
              <a:rPr lang="en-US" sz="1200" b="1" kern="1200" dirty="0" err="1">
                <a:solidFill>
                  <a:schemeClr val="tx1"/>
                </a:solidFill>
                <a:effectLst/>
                <a:latin typeface="+mn-lt"/>
                <a:ea typeface="+mn-ea"/>
                <a:cs typeface="+mn-cs"/>
              </a:rPr>
              <a:t>Đám</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quánh</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ruột</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thừa</a:t>
            </a:r>
            <a:r>
              <a:rPr lang="en-US" sz="1200" b="1" kern="1200" dirty="0">
                <a:solidFill>
                  <a:schemeClr val="tx1"/>
                </a:solidFill>
                <a:effectLst/>
                <a:latin typeface="+mn-lt"/>
                <a:ea typeface="+mn-ea"/>
                <a:cs typeface="+mn-cs"/>
              </a:rPr>
              <a:t> </a:t>
            </a:r>
            <a:endParaRPr lang="en-US" sz="1400" b="1"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Đám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quánh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rào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học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học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quanh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chỉ</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định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cứu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thực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sự</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thiết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nguy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tổn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quai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dính </a:t>
            </a:r>
            <a:r>
              <a:rPr lang="en-US" sz="1200" kern="1200" dirty="0" err="1">
                <a:solidFill>
                  <a:schemeClr val="tx1"/>
                </a:solidFill>
                <a:effectLst/>
                <a:latin typeface="+mn-lt"/>
                <a:ea typeface="+mn-ea"/>
                <a:cs typeface="+mn-cs"/>
              </a:rPr>
              <a:t>bết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quánh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nhiễm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trùng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rộng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xoang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Mục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giúp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soát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nhiễm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trùng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theo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dõi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diễn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quánh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Nếu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hóa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thì</a:t>
            </a:r>
            <a:r>
              <a:rPr lang="en-US" sz="1200" kern="1200" dirty="0">
                <a:solidFill>
                  <a:schemeClr val="tx1"/>
                </a:solidFill>
                <a:effectLst/>
                <a:latin typeface="+mn-lt"/>
                <a:ea typeface="+mn-ea"/>
                <a:cs typeface="+mn-cs"/>
              </a:rPr>
              <a:t> can </a:t>
            </a:r>
            <a:r>
              <a:rPr lang="en-US" sz="1200" kern="1200" dirty="0" err="1">
                <a:solidFill>
                  <a:schemeClr val="tx1"/>
                </a:solidFill>
                <a:effectLst/>
                <a:latin typeface="+mn-lt"/>
                <a:ea typeface="+mn-ea"/>
                <a:cs typeface="+mn-cs"/>
              </a:rPr>
              <a:t>thiệp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thủ</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thuật</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phẫu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thuật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còn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nếu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dần</a:t>
            </a:r>
            <a:r>
              <a:rPr lang="en-US" sz="1200" kern="1200" dirty="0">
                <a:solidFill>
                  <a:schemeClr val="tx1"/>
                </a:solidFill>
                <a:effectLst/>
                <a:latin typeface="+mn-lt"/>
                <a:ea typeface="+mn-ea"/>
                <a:cs typeface="+mn-cs"/>
              </a:rPr>
              <a:t> (88-95% </a:t>
            </a:r>
            <a:r>
              <a:rPr lang="en-US" sz="1200" kern="1200" dirty="0" err="1">
                <a:solidFill>
                  <a:schemeClr val="tx1"/>
                </a:solidFill>
                <a:effectLst/>
                <a:latin typeface="+mn-lt"/>
                <a:ea typeface="+mn-ea"/>
                <a:cs typeface="+mn-cs"/>
              </a:rPr>
              <a:t>trường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thì</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hoạch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nguội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cắt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bỏ</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khoảng</a:t>
            </a:r>
            <a:r>
              <a:rPr lang="en-US" sz="1200" kern="1200" dirty="0">
                <a:solidFill>
                  <a:schemeClr val="tx1"/>
                </a:solidFill>
                <a:effectLst/>
                <a:latin typeface="+mn-lt"/>
                <a:ea typeface="+mn-ea"/>
                <a:cs typeface="+mn-cs"/>
              </a:rPr>
              <a:t> 6-12 </a:t>
            </a:r>
            <a:r>
              <a:rPr lang="en-US" sz="1200" kern="1200" dirty="0" err="1">
                <a:solidFill>
                  <a:schemeClr val="tx1"/>
                </a:solidFill>
                <a:effectLst/>
                <a:latin typeface="+mn-lt"/>
                <a:ea typeface="+mn-ea"/>
                <a:cs typeface="+mn-cs"/>
              </a:rPr>
              <a:t>tuần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Tuy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đây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đề</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xét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việc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cắt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qui </a:t>
            </a:r>
            <a:r>
              <a:rPr lang="en-US" sz="1200" kern="1200" dirty="0" err="1">
                <a:solidFill>
                  <a:schemeClr val="tx1"/>
                </a:solidFill>
                <a:effectLst/>
                <a:latin typeface="+mn-lt"/>
                <a:ea typeface="+mn-ea"/>
                <a:cs typeface="+mn-cs"/>
              </a:rPr>
              <a:t>sau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quánh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vì</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tỉ</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lệ</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tái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phát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thực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sự</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chỉ</a:t>
            </a:r>
            <a:r>
              <a:rPr lang="en-US" sz="1200" kern="1200" dirty="0">
                <a:solidFill>
                  <a:schemeClr val="tx1"/>
                </a:solidFill>
                <a:effectLst/>
                <a:latin typeface="+mn-lt"/>
                <a:ea typeface="+mn-ea"/>
                <a:cs typeface="+mn-cs"/>
              </a:rPr>
              <a:t> 7-15% </a:t>
            </a:r>
            <a:r>
              <a:rPr lang="en-US" sz="1200" kern="1200" dirty="0" err="1">
                <a:solidFill>
                  <a:schemeClr val="tx1"/>
                </a:solidFill>
                <a:effectLst/>
                <a:latin typeface="+mn-lt"/>
                <a:ea typeface="+mn-ea"/>
                <a:cs typeface="+mn-cs"/>
              </a:rPr>
              <a:t>trường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tránh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bỏ</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sót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ung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tràng</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đại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nhầm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quánh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soi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sau</a:t>
            </a:r>
            <a:r>
              <a:rPr lang="en-US" sz="1200" kern="1200" dirty="0">
                <a:solidFill>
                  <a:schemeClr val="tx1"/>
                </a:solidFill>
                <a:effectLst/>
                <a:latin typeface="+mn-lt"/>
                <a:ea typeface="+mn-ea"/>
                <a:cs typeface="+mn-cs"/>
              </a:rPr>
              <a:t> 1 </a:t>
            </a:r>
            <a:r>
              <a:rPr lang="en-US" sz="1200" kern="1200" dirty="0" err="1">
                <a:solidFill>
                  <a:schemeClr val="tx1"/>
                </a:solidFill>
                <a:effectLst/>
                <a:latin typeface="+mn-lt"/>
                <a:ea typeface="+mn-ea"/>
                <a:cs typeface="+mn-cs"/>
              </a:rPr>
              <a:t>tháng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trị</a:t>
            </a:r>
            <a:r>
              <a:rPr lang="en-US" sz="1200" kern="1200" dirty="0">
                <a:solidFill>
                  <a:schemeClr val="tx1"/>
                </a:solidFill>
                <a:effectLst/>
                <a:latin typeface="+mn-lt"/>
                <a:ea typeface="+mn-ea"/>
                <a:cs typeface="+mn-cs"/>
              </a:rPr>
              <a:t>.</a:t>
            </a:r>
            <a:r>
              <a:rPr lang="en-US" dirty="0">
                <a:effectLst/>
              </a:rPr>
              <a:t> </a:t>
            </a:r>
            <a:endParaRPr lang="en-VN" dirty="0"/>
          </a:p>
        </p:txBody>
      </p:sp>
      <p:sp>
        <p:nvSpPr>
          <p:cNvPr id="4" name="Slide Number Placeholder 3"/>
          <p:cNvSpPr>
            <a:spLocks noGrp="1"/>
          </p:cNvSpPr>
          <p:nvPr>
            <p:ph type="sldNum" sz="quarter" idx="5"/>
          </p:nvPr>
        </p:nvSpPr>
        <p:spPr/>
        <p:txBody>
          <a:bodyPr/>
          <a:lstStyle/>
          <a:p>
            <a:fld id="{9AE66F77-094B-4B47-8472-2B93A43798D4}" type="slidenum">
              <a:rPr lang="en-VN" smtClean="0"/>
              <a:t>28</a:t>
            </a:fld>
            <a:endParaRPr lang="en-VN"/>
          </a:p>
        </p:txBody>
      </p:sp>
    </p:spTree>
    <p:extLst>
      <p:ext uri="{BB962C8B-B14F-4D97-AF65-F5344CB8AC3E}">
        <p14:creationId xmlns:p14="http://schemas.microsoft.com/office/powerpoint/2010/main" val="10135130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AE66F77-094B-4B47-8472-2B93A43798D4}" type="slidenum">
              <a:rPr lang="en-VN" smtClean="0"/>
              <a:t>29</a:t>
            </a:fld>
            <a:endParaRPr lang="en-VN"/>
          </a:p>
        </p:txBody>
      </p:sp>
    </p:spTree>
    <p:extLst>
      <p:ext uri="{BB962C8B-B14F-4D97-AF65-F5344CB8AC3E}">
        <p14:creationId xmlns:p14="http://schemas.microsoft.com/office/powerpoint/2010/main" val="173893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kern="1200" dirty="0">
                <a:solidFill>
                  <a:schemeClr val="tx1"/>
                </a:solidFill>
                <a:effectLst/>
                <a:latin typeface="+mn-lt"/>
                <a:ea typeface="+mn-ea"/>
                <a:cs typeface="+mn-cs"/>
              </a:rPr>
              <a:t>Viêm ruột thừa </a:t>
            </a:r>
            <a:r>
              <a:rPr lang="en-US" sz="1200" kern="1200" dirty="0">
                <a:solidFill>
                  <a:schemeClr val="tx1"/>
                </a:solidFill>
                <a:effectLst/>
                <a:latin typeface="+mn-lt"/>
                <a:ea typeface="+mn-ea"/>
                <a:cs typeface="+mn-cs"/>
              </a:rPr>
              <a:t>(VRT) </a:t>
            </a:r>
            <a:r>
              <a:rPr lang="vi-VN" sz="1200" kern="1200" dirty="0">
                <a:solidFill>
                  <a:schemeClr val="tx1"/>
                </a:solidFill>
                <a:effectLst/>
                <a:latin typeface="+mn-lt"/>
                <a:ea typeface="+mn-ea"/>
                <a:cs typeface="+mn-cs"/>
              </a:rPr>
              <a:t>là </a:t>
            </a:r>
            <a:r>
              <a:rPr lang="en-US" sz="1200" kern="1200" dirty="0" err="1">
                <a:solidFill>
                  <a:schemeClr val="tx1"/>
                </a:solidFill>
                <a:effectLst/>
                <a:latin typeface="+mn-lt"/>
                <a:ea typeface="+mn-ea"/>
                <a:cs typeface="+mn-cs"/>
              </a:rPr>
              <a:t>cấp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cứu</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bụng </a:t>
            </a:r>
            <a:r>
              <a:rPr lang="en-US" sz="1200" kern="1200" dirty="0" err="1">
                <a:solidFill>
                  <a:schemeClr val="tx1"/>
                </a:solidFill>
                <a:effectLst/>
                <a:latin typeface="+mn-lt"/>
                <a:ea typeface="+mn-ea"/>
                <a:cs typeface="+mn-cs"/>
              </a:rPr>
              <a:t>ngoại</a:t>
            </a:r>
            <a:r>
              <a:rPr lang="en-US" sz="1200" kern="1200" dirty="0">
                <a:solidFill>
                  <a:schemeClr val="tx1"/>
                </a:solidFill>
                <a:effectLst/>
                <a:latin typeface="+mn-lt"/>
                <a:ea typeface="+mn-ea"/>
                <a:cs typeface="+mn-cs"/>
              </a:rPr>
              <a:t> khoa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gặp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Nguy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người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bị</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suốt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cuộc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khoảng</a:t>
            </a:r>
            <a:r>
              <a:rPr lang="en-US" sz="1200" kern="1200" dirty="0">
                <a:solidFill>
                  <a:schemeClr val="tx1"/>
                </a:solidFill>
                <a:effectLst/>
                <a:latin typeface="+mn-lt"/>
                <a:ea typeface="+mn-ea"/>
                <a:cs typeface="+mn-cs"/>
              </a:rPr>
              <a:t> 7-8%.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nước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phát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triển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xuất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độ</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5,7-50/100.000 </a:t>
            </a:r>
            <a:r>
              <a:rPr lang="en-US" sz="1200" kern="1200" dirty="0" err="1">
                <a:solidFill>
                  <a:schemeClr val="tx1"/>
                </a:solidFill>
                <a:effectLst/>
                <a:latin typeface="+mn-lt"/>
                <a:ea typeface="+mn-ea"/>
                <a:cs typeface="+mn-cs"/>
              </a:rPr>
              <a:t>dân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mỗi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tuổi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gặp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10-30 </a:t>
            </a:r>
            <a:r>
              <a:rPr lang="en-US" sz="1200" kern="1200" dirty="0" err="1">
                <a:solidFill>
                  <a:schemeClr val="tx1"/>
                </a:solidFill>
                <a:effectLst/>
                <a:latin typeface="+mn-lt"/>
                <a:ea typeface="+mn-ea"/>
                <a:cs typeface="+mn-cs"/>
              </a:rPr>
              <a:t>tuổi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gặp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trẻ</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nhỏ</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người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già</a:t>
            </a:r>
            <a:r>
              <a:rPr lang="vi-VN" sz="1200" b="1" i="1" kern="1200" dirty="0">
                <a:solidFill>
                  <a:schemeClr val="tx1"/>
                </a:solidFill>
                <a:effectLst/>
                <a:latin typeface="+mn-lt"/>
                <a:ea typeface="+mn-ea"/>
                <a:cs typeface="+mn-cs"/>
              </a:rPr>
              <a:t>.</a:t>
            </a:r>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Tuy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gặp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do </a:t>
            </a:r>
            <a:r>
              <a:rPr lang="en-US" sz="1200" kern="1200" dirty="0" err="1">
                <a:solidFill>
                  <a:schemeClr val="tx1"/>
                </a:solidFill>
                <a:effectLst/>
                <a:latin typeface="+mn-lt"/>
                <a:ea typeface="+mn-ea"/>
                <a:cs typeface="+mn-cs"/>
              </a:rPr>
              <a:t>vị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phẫu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địa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người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độc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lực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vi </a:t>
            </a:r>
            <a:r>
              <a:rPr lang="en-US" sz="1200" kern="1200" dirty="0" err="1">
                <a:solidFill>
                  <a:schemeClr val="tx1"/>
                </a:solidFill>
                <a:effectLst/>
                <a:latin typeface="+mn-lt"/>
                <a:ea typeface="+mn-ea"/>
                <a:cs typeface="+mn-cs"/>
              </a:rPr>
              <a:t>trùng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từng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nên</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biểu hiện lâm sàng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VRT </a:t>
            </a:r>
            <a:r>
              <a:rPr lang="vi-VN" sz="1200" kern="1200" dirty="0">
                <a:solidFill>
                  <a:schemeClr val="tx1"/>
                </a:solidFill>
                <a:effectLst/>
                <a:latin typeface="+mn-lt"/>
                <a:ea typeface="+mn-ea"/>
                <a:cs typeface="+mn-cs"/>
              </a:rPr>
              <a:t>rất đa dạng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thực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dễ</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khó</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Mặc dù đã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dụng</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các kỹ thuật chẩn đoán hình ảnh </a:t>
            </a:r>
            <a:r>
              <a:rPr lang="en-US" sz="1200" kern="1200" dirty="0" err="1">
                <a:solidFill>
                  <a:schemeClr val="tx1"/>
                </a:solidFill>
                <a:effectLst/>
                <a:latin typeface="+mn-lt"/>
                <a:ea typeface="+mn-ea"/>
                <a:cs typeface="+mn-cs"/>
              </a:rPr>
              <a:t>mới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thậm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chí</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nội soi ổ bụng trong thời gian gần đây, tỉ lệ chẩn đoán </a:t>
            </a:r>
            <a:r>
              <a:rPr lang="en-US" sz="1200" kern="1200" dirty="0" err="1">
                <a:solidFill>
                  <a:schemeClr val="tx1"/>
                </a:solidFill>
                <a:effectLst/>
                <a:latin typeface="+mn-lt"/>
                <a:ea typeface="+mn-ea"/>
                <a:cs typeface="+mn-cs"/>
              </a:rPr>
              <a:t>nh</a:t>
            </a:r>
            <a:r>
              <a:rPr lang="vi-VN" sz="1200" kern="1200" dirty="0">
                <a:solidFill>
                  <a:schemeClr val="tx1"/>
                </a:solidFill>
                <a:effectLst/>
                <a:latin typeface="+mn-lt"/>
                <a:ea typeface="+mn-ea"/>
                <a:cs typeface="+mn-cs"/>
              </a:rPr>
              <a:t>ầm viêm ruột thừa vẫn </a:t>
            </a:r>
            <a:r>
              <a:rPr lang="en-US" sz="1200" kern="1200" dirty="0" err="1">
                <a:solidFill>
                  <a:schemeClr val="tx1"/>
                </a:solidFill>
                <a:effectLst/>
                <a:latin typeface="+mn-lt"/>
                <a:ea typeface="+mn-ea"/>
                <a:cs typeface="+mn-cs"/>
              </a:rPr>
              <a:t>chưa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vi-VN" sz="1200" kern="1200" dirty="0">
                <a:solidFill>
                  <a:schemeClr val="tx1"/>
                </a:solidFill>
                <a:effectLst/>
                <a:latin typeface="+mn-lt"/>
                <a:ea typeface="+mn-ea"/>
                <a:cs typeface="+mn-cs"/>
              </a:rPr>
              <a:t> mức 15,3%, tương đương với tỉ lệ chẩn đoán trễ, mổ khi ruột thừa đã vỡ</a:t>
            </a:r>
            <a:r>
              <a:rPr lang="en-US" sz="1200" kern="1200" dirty="0">
                <a:solidFill>
                  <a:schemeClr val="tx1"/>
                </a:solidFill>
                <a:effectLst/>
                <a:latin typeface="+mn-lt"/>
                <a:ea typeface="+mn-ea"/>
                <a:cs typeface="+mn-cs"/>
              </a:rPr>
              <a:t>)</a:t>
            </a:r>
            <a:r>
              <a:rPr lang="vi-VN" sz="1200" kern="1200" dirty="0">
                <a:solidFill>
                  <a:schemeClr val="tx1"/>
                </a:solidFill>
                <a:effectLst/>
                <a:latin typeface="+mn-lt"/>
                <a:ea typeface="+mn-ea"/>
                <a:cs typeface="+mn-cs"/>
              </a:rPr>
              <a:t>. Tỉ lệ chẩn đoán </a:t>
            </a:r>
            <a:r>
              <a:rPr lang="en-US" sz="1200" kern="1200" dirty="0" err="1">
                <a:solidFill>
                  <a:schemeClr val="tx1"/>
                </a:solidFill>
                <a:effectLst/>
                <a:latin typeface="+mn-lt"/>
                <a:ea typeface="+mn-ea"/>
                <a:cs typeface="+mn-cs"/>
              </a:rPr>
              <a:t>nh</a:t>
            </a:r>
            <a:r>
              <a:rPr lang="vi-VN" sz="1200" kern="1200" dirty="0">
                <a:solidFill>
                  <a:schemeClr val="tx1"/>
                </a:solidFill>
                <a:effectLst/>
                <a:latin typeface="+mn-lt"/>
                <a:ea typeface="+mn-ea"/>
                <a:cs typeface="+mn-cs"/>
              </a:rPr>
              <a:t>ầm ở nữ cao hơn ở nam (22,2% so với 9,3%).</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Khi</a:t>
            </a:r>
            <a:r>
              <a:rPr lang="vi-VN" sz="1200" kern="1200" dirty="0">
                <a:solidFill>
                  <a:schemeClr val="tx1"/>
                </a:solidFill>
                <a:effectLst/>
                <a:latin typeface="+mn-lt"/>
                <a:ea typeface="+mn-ea"/>
                <a:cs typeface="+mn-cs"/>
              </a:rPr>
              <a:t> được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sớm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phẫu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thuật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kịp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thời</a:t>
            </a:r>
            <a:r>
              <a:rPr lang="vi-VN"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VRT </a:t>
            </a:r>
            <a:r>
              <a:rPr lang="vi-VN" sz="1200" kern="1200" dirty="0">
                <a:solidFill>
                  <a:schemeClr val="tx1"/>
                </a:solidFill>
                <a:effectLst/>
                <a:latin typeface="+mn-lt"/>
                <a:ea typeface="+mn-ea"/>
                <a:cs typeface="+mn-cs"/>
              </a:rPr>
              <a:t>có tỉ lệ tử vong rất thấp (0,1-0,2%)</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tỉ</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lệ</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nếu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viện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trễ</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trễ</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mổ</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khi đã có biến chứng, tỉ lệ tử vong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lên đến 10-20% và </a:t>
            </a:r>
            <a:r>
              <a:rPr lang="en-US" sz="1200" kern="1200" dirty="0" err="1">
                <a:solidFill>
                  <a:schemeClr val="tx1"/>
                </a:solidFill>
                <a:effectLst/>
                <a:latin typeface="+mn-lt"/>
                <a:ea typeface="+mn-ea"/>
                <a:cs typeface="+mn-cs"/>
              </a:rPr>
              <a:t>nguy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cơ</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tắc ruột do dính sau mổ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luôn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gắn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còn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người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vi-VN" sz="1200" kern="1200" dirty="0">
                <a:solidFill>
                  <a:schemeClr val="tx1"/>
                </a:solidFill>
                <a:effectLst/>
                <a:latin typeface="+mn-lt"/>
                <a:ea typeface="+mn-ea"/>
                <a:cs typeface="+mn-cs"/>
              </a:rPr>
              <a:t>.</a:t>
            </a:r>
            <a:endParaRPr lang="en-US" sz="1200" kern="1200" dirty="0">
              <a:solidFill>
                <a:schemeClr val="tx1"/>
              </a:solidFill>
              <a:effectLst/>
              <a:latin typeface="+mn-lt"/>
              <a:ea typeface="+mn-ea"/>
              <a:cs typeface="+mn-cs"/>
            </a:endParaRPr>
          </a:p>
          <a:p>
            <a:endParaRPr lang="en-VN" dirty="0"/>
          </a:p>
        </p:txBody>
      </p:sp>
      <p:sp>
        <p:nvSpPr>
          <p:cNvPr id="4" name="Slide Number Placeholder 3"/>
          <p:cNvSpPr>
            <a:spLocks noGrp="1"/>
          </p:cNvSpPr>
          <p:nvPr>
            <p:ph type="sldNum" sz="quarter" idx="5"/>
          </p:nvPr>
        </p:nvSpPr>
        <p:spPr/>
        <p:txBody>
          <a:bodyPr/>
          <a:lstStyle/>
          <a:p>
            <a:fld id="{9AE66F77-094B-4B47-8472-2B93A43798D4}" type="slidenum">
              <a:rPr lang="en-VN" smtClean="0"/>
              <a:t>3</a:t>
            </a:fld>
            <a:endParaRPr lang="en-VN"/>
          </a:p>
        </p:txBody>
      </p:sp>
    </p:spTree>
    <p:extLst>
      <p:ext uri="{BB962C8B-B14F-4D97-AF65-F5344CB8AC3E}">
        <p14:creationId xmlns:p14="http://schemas.microsoft.com/office/powerpoint/2010/main" val="38110599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kern="1200" dirty="0">
                <a:solidFill>
                  <a:schemeClr val="tx1"/>
                </a:solidFill>
                <a:effectLst/>
                <a:latin typeface="+mn-lt"/>
                <a:ea typeface="+mn-ea"/>
                <a:cs typeface="+mn-cs"/>
              </a:rPr>
              <a:t>Nhắc lại về phôi thai học, từ tuần lễ thứ </a:t>
            </a:r>
            <a:r>
              <a:rPr lang="en-US" sz="1200" kern="1200" dirty="0">
                <a:solidFill>
                  <a:schemeClr val="tx1"/>
                </a:solidFill>
                <a:effectLst/>
                <a:latin typeface="+mn-lt"/>
                <a:ea typeface="+mn-ea"/>
                <a:cs typeface="+mn-cs"/>
              </a:rPr>
              <a:t>6</a:t>
            </a:r>
            <a:r>
              <a:rPr lang="vi-VN"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vi-VN" sz="1200" kern="1200" dirty="0">
                <a:solidFill>
                  <a:schemeClr val="tx1"/>
                </a:solidFill>
                <a:effectLst/>
                <a:latin typeface="+mn-lt"/>
                <a:ea typeface="+mn-ea"/>
                <a:cs typeface="+mn-cs"/>
              </a:rPr>
              <a:t> bắt đầu được hình thành như là phần trồi ra </a:t>
            </a:r>
            <a:r>
              <a:rPr lang="en-US" sz="1200" kern="1200" dirty="0" err="1">
                <a:solidFill>
                  <a:schemeClr val="tx1"/>
                </a:solidFill>
                <a:effectLst/>
                <a:latin typeface="+mn-lt"/>
                <a:ea typeface="+mn-ea"/>
                <a:cs typeface="+mn-cs"/>
              </a:rPr>
              <a:t>từ</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nụ</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tràng</a:t>
            </a:r>
            <a:r>
              <a:rPr lang="vi-VN" sz="1200" kern="1200" dirty="0">
                <a:solidFill>
                  <a:schemeClr val="tx1"/>
                </a:solidFill>
                <a:effectLst/>
                <a:latin typeface="+mn-lt"/>
                <a:ea typeface="+mn-ea"/>
                <a:cs typeface="+mn-cs"/>
              </a:rPr>
              <a:t>. Trong quá trình phát triển của thai nhi và những năm đầu sau sinh, manh tràng phát triển nhanh hơn ruột thừa. Do đó, ruột thừa dần nằm lệch vào giữa so với đáy manh tràng, về phía van hồi manh tràng.</a:t>
            </a:r>
            <a:endParaRPr lang="en-US" sz="1200" kern="1200" dirty="0">
              <a:solidFill>
                <a:schemeClr val="tx1"/>
              </a:solidFill>
              <a:effectLst/>
              <a:latin typeface="+mn-lt"/>
              <a:ea typeface="+mn-ea"/>
              <a:cs typeface="+mn-cs"/>
            </a:endParaRPr>
          </a:p>
          <a:p>
            <a:r>
              <a:rPr lang="vi-VN" sz="1200" kern="1200" dirty="0">
                <a:solidFill>
                  <a:schemeClr val="tx1"/>
                </a:solidFill>
                <a:effectLst/>
                <a:latin typeface="+mn-lt"/>
                <a:ea typeface="+mn-ea"/>
                <a:cs typeface="+mn-cs"/>
              </a:rPr>
              <a:t>Về giải phẫu học, ba d</a:t>
            </a:r>
            <a:r>
              <a:rPr lang="en-US" sz="1200" kern="1200" dirty="0" err="1">
                <a:solidFill>
                  <a:schemeClr val="tx1"/>
                </a:solidFill>
                <a:effectLst/>
                <a:latin typeface="+mn-lt"/>
                <a:ea typeface="+mn-ea"/>
                <a:cs typeface="+mn-cs"/>
              </a:rPr>
              <a:t>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dọc</a:t>
            </a:r>
            <a:r>
              <a:rPr lang="vi-VN" sz="1200" kern="1200" dirty="0">
                <a:solidFill>
                  <a:schemeClr val="tx1"/>
                </a:solidFill>
                <a:effectLst/>
                <a:latin typeface="+mn-lt"/>
                <a:ea typeface="+mn-ea"/>
                <a:cs typeface="+mn-cs"/>
              </a:rPr>
              <a:t> của đại tràng hội tụ tại đáy manh tràng, tạo nên lớp cơ dọc duy nhất của ruột thừa</a:t>
            </a:r>
            <a:r>
              <a:rPr lang="en-US" sz="1200" kern="1200" dirty="0">
                <a:solidFill>
                  <a:schemeClr val="tx1"/>
                </a:solidFill>
                <a:effectLst/>
                <a:latin typeface="+mn-lt"/>
                <a:ea typeface="+mn-ea"/>
                <a:cs typeface="+mn-cs"/>
              </a:rPr>
              <a:t>.</a:t>
            </a:r>
            <a:r>
              <a:rPr lang="vi-VN" sz="1200" kern="1200" dirty="0">
                <a:solidFill>
                  <a:schemeClr val="tx1"/>
                </a:solidFill>
                <a:effectLst/>
                <a:latin typeface="+mn-lt"/>
                <a:ea typeface="+mn-ea"/>
                <a:cs typeface="+mn-cs"/>
              </a:rPr>
              <a:t> Đây là mốc giải phẫu chắn chắc nhất để tìm gốc ruột thừa. </a:t>
            </a:r>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Cung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máu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chính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động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nhánh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tận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động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hồi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chạy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bờ</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tự</a:t>
            </a:r>
            <a:r>
              <a:rPr lang="en-US" sz="1200" kern="1200" dirty="0">
                <a:solidFill>
                  <a:schemeClr val="tx1"/>
                </a:solidFill>
                <a:effectLst/>
                <a:latin typeface="+mn-lt"/>
                <a:ea typeface="+mn-ea"/>
                <a:cs typeface="+mn-cs"/>
              </a:rPr>
              <a:t> do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treo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Tĩnh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dẫn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máu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từ</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tĩnh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hồi</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đại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tĩnh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treo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rồi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về</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tĩnh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cửa</a:t>
            </a:r>
            <a:r>
              <a:rPr lang="en-US" sz="1200" kern="1200" dirty="0">
                <a:solidFill>
                  <a:schemeClr val="tx1"/>
                </a:solidFill>
                <a:effectLst/>
                <a:latin typeface="+mn-lt"/>
                <a:ea typeface="+mn-ea"/>
                <a:cs typeface="+mn-cs"/>
              </a:rPr>
              <a:t>. </a:t>
            </a:r>
          </a:p>
          <a:p>
            <a:r>
              <a:rPr lang="en-US" sz="1200" kern="1200" dirty="0" err="1">
                <a:solidFill>
                  <a:schemeClr val="tx1"/>
                </a:solidFill>
                <a:effectLst/>
                <a:latin typeface="+mn-lt"/>
                <a:ea typeface="+mn-ea"/>
                <a:cs typeface="+mn-cs"/>
              </a:rPr>
              <a:t>Trước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đây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người</a:t>
            </a:r>
            <a:r>
              <a:rPr lang="en-US" sz="1200" kern="1200" dirty="0">
                <a:solidFill>
                  <a:schemeClr val="tx1"/>
                </a:solidFill>
                <a:effectLst/>
                <a:latin typeface="+mn-lt"/>
                <a:ea typeface="+mn-ea"/>
                <a:cs typeface="+mn-cs"/>
              </a:rPr>
              <a:t> ta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rằng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chỉ</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tàn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tích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rõ</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còn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gọi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tịt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những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cứu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định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những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miễn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dịch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sau</a:t>
            </a:r>
            <a:r>
              <a:rPr lang="en-US" sz="1200" kern="1200" dirty="0">
                <a:solidFill>
                  <a:schemeClr val="tx1"/>
                </a:solidFill>
                <a:effectLst/>
                <a:latin typeface="+mn-lt"/>
                <a:ea typeface="+mn-ea"/>
                <a:cs typeface="+mn-cs"/>
              </a:rPr>
              <a:t>:</a:t>
            </a:r>
          </a:p>
          <a:p>
            <a:pPr lvl="0"/>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bào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đài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lót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lòng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cận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tiết</a:t>
            </a:r>
            <a:r>
              <a:rPr lang="en-US" sz="1200" kern="1200" dirty="0">
                <a:solidFill>
                  <a:schemeClr val="tx1"/>
                </a:solidFill>
                <a:effectLst/>
                <a:latin typeface="+mn-lt"/>
                <a:ea typeface="+mn-ea"/>
                <a:cs typeface="+mn-cs"/>
              </a:rPr>
              <a:t> ra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loại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đặc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biệt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coi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lớp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khuẩn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chỗ</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Lớp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nồng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độ</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immunoglobulins </a:t>
            </a:r>
            <a:r>
              <a:rPr lang="en-US" sz="1200" kern="1200" dirty="0" err="1">
                <a:solidFill>
                  <a:schemeClr val="tx1"/>
                </a:solidFill>
                <a:effectLst/>
                <a:latin typeface="+mn-lt"/>
                <a:ea typeface="+mn-ea"/>
                <a:cs typeface="+mn-cs"/>
              </a:rPr>
              <a:t>típ</a:t>
            </a:r>
            <a:r>
              <a:rPr lang="en-US" sz="1200" kern="1200" dirty="0">
                <a:solidFill>
                  <a:schemeClr val="tx1"/>
                </a:solidFill>
                <a:effectLst/>
                <a:latin typeface="+mn-lt"/>
                <a:ea typeface="+mn-ea"/>
                <a:cs typeface="+mn-cs"/>
              </a:rPr>
              <a:t> A (IgA) </a:t>
            </a:r>
            <a:r>
              <a:rPr lang="en-US" sz="1200" kern="1200" dirty="0" err="1">
                <a:solidFill>
                  <a:schemeClr val="tx1"/>
                </a:solidFill>
                <a:effectLst/>
                <a:latin typeface="+mn-lt"/>
                <a:ea typeface="+mn-ea"/>
                <a:cs typeface="+mn-cs"/>
              </a:rPr>
              <a:t>tham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rào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bảo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vệ</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bào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huyết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tiết</a:t>
            </a:r>
            <a:r>
              <a:rPr lang="en-US" sz="1200" kern="1200" dirty="0">
                <a:solidFill>
                  <a:schemeClr val="tx1"/>
                </a:solidFill>
                <a:effectLst/>
                <a:latin typeface="+mn-lt"/>
                <a:ea typeface="+mn-ea"/>
                <a:cs typeface="+mn-cs"/>
              </a:rPr>
              <a:t> ra </a:t>
            </a:r>
            <a:r>
              <a:rPr lang="en-US" sz="1200" kern="1200" dirty="0" err="1">
                <a:solidFill>
                  <a:schemeClr val="tx1"/>
                </a:solidFill>
                <a:effectLst/>
                <a:latin typeface="+mn-lt"/>
                <a:ea typeface="+mn-ea"/>
                <a:cs typeface="+mn-cs"/>
              </a:rPr>
              <a:t>kháng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giúp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soát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vi </a:t>
            </a:r>
            <a:r>
              <a:rPr lang="en-US" sz="1200" kern="1200" dirty="0" err="1">
                <a:solidFill>
                  <a:schemeClr val="tx1"/>
                </a:solidFill>
                <a:effectLst/>
                <a:latin typeface="+mn-lt"/>
                <a:ea typeface="+mn-ea"/>
                <a:cs typeface="+mn-cs"/>
              </a:rPr>
              <a:t>khuẩn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thiết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yếu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ngụ</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vùng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dung </a:t>
            </a:r>
            <a:r>
              <a:rPr lang="en-US" sz="1200" kern="1200" dirty="0" err="1">
                <a:solidFill>
                  <a:schemeClr val="tx1"/>
                </a:solidFill>
                <a:effectLst/>
                <a:latin typeface="+mn-lt"/>
                <a:ea typeface="+mn-ea"/>
                <a:cs typeface="+mn-cs"/>
              </a:rPr>
              <a:t>nhận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nguyên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từ</a:t>
            </a:r>
            <a:r>
              <a:rPr lang="en-US" sz="1200" kern="1200" dirty="0">
                <a:solidFill>
                  <a:schemeClr val="tx1"/>
                </a:solidFill>
                <a:effectLst/>
                <a:latin typeface="+mn-lt"/>
                <a:ea typeface="+mn-ea"/>
                <a:cs typeface="+mn-cs"/>
              </a:rPr>
              <a:t> vi </a:t>
            </a:r>
            <a:r>
              <a:rPr lang="en-US" sz="1200" kern="1200" dirty="0" err="1">
                <a:solidFill>
                  <a:schemeClr val="tx1"/>
                </a:solidFill>
                <a:effectLst/>
                <a:latin typeface="+mn-lt"/>
                <a:ea typeface="+mn-ea"/>
                <a:cs typeface="+mn-cs"/>
              </a:rPr>
              <a:t>khuẩn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thức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ăn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men </a:t>
            </a:r>
            <a:r>
              <a:rPr lang="en-US" sz="1200" kern="1200" dirty="0" err="1">
                <a:solidFill>
                  <a:schemeClr val="tx1"/>
                </a:solidFill>
                <a:effectLst/>
                <a:latin typeface="+mn-lt"/>
                <a:ea typeface="+mn-ea"/>
                <a:cs typeface="+mn-cs"/>
              </a:rPr>
              <a:t>tiêu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hóa</a:t>
            </a:r>
            <a:r>
              <a:rPr lang="en-US" sz="1200" kern="1200" dirty="0">
                <a:solidFill>
                  <a:schemeClr val="tx1"/>
                </a:solidFill>
                <a:effectLst/>
                <a:latin typeface="+mn-lt"/>
                <a:ea typeface="+mn-ea"/>
                <a:cs typeface="+mn-cs"/>
              </a:rPr>
              <a:t>. </a:t>
            </a:r>
          </a:p>
          <a:p>
            <a:r>
              <a:rPr lang="en-US" dirty="0" err="1"/>
              <a:t>Điều</a:t>
            </a:r>
            <a:r>
              <a:rPr lang="en-US" dirty="0"/>
              <a:t> </a:t>
            </a:r>
            <a:r>
              <a:rPr lang="en-US" dirty="0" err="1"/>
              <a:t>này</a:t>
            </a:r>
            <a:r>
              <a:rPr lang="en-US" dirty="0"/>
              <a:t> </a:t>
            </a:r>
            <a:r>
              <a:rPr lang="en-US" dirty="0" err="1"/>
              <a:t>có</a:t>
            </a:r>
            <a:r>
              <a:rPr lang="en-US" dirty="0"/>
              <a:t> </a:t>
            </a:r>
            <a:r>
              <a:rPr lang="en-US" dirty="0" err="1"/>
              <a:t>thể</a:t>
            </a:r>
            <a:r>
              <a:rPr lang="en-US" dirty="0"/>
              <a:t> </a:t>
            </a:r>
            <a:r>
              <a:rPr lang="en-US" dirty="0" err="1"/>
              <a:t>giải</a:t>
            </a:r>
            <a:r>
              <a:rPr lang="en-US" dirty="0"/>
              <a:t> </a:t>
            </a:r>
            <a:r>
              <a:rPr lang="en-US" dirty="0" err="1"/>
              <a:t>thích</a:t>
            </a:r>
            <a:r>
              <a:rPr lang="en-US" dirty="0"/>
              <a:t> </a:t>
            </a:r>
            <a:r>
              <a:rPr lang="en-US" dirty="0" err="1"/>
              <a:t>được</a:t>
            </a:r>
            <a:r>
              <a:rPr lang="en-US" dirty="0"/>
              <a:t> </a:t>
            </a:r>
            <a:r>
              <a:rPr lang="en-US" dirty="0" err="1"/>
              <a:t>lý</a:t>
            </a:r>
            <a:r>
              <a:rPr lang="en-US" dirty="0"/>
              <a:t> do </a:t>
            </a:r>
            <a:r>
              <a:rPr lang="en-US" dirty="0" err="1"/>
              <a:t>tại</a:t>
            </a:r>
            <a:r>
              <a:rPr lang="en-US" dirty="0"/>
              <a:t> </a:t>
            </a:r>
            <a:r>
              <a:rPr lang="en-US" dirty="0" err="1"/>
              <a:t>sao</a:t>
            </a:r>
            <a:r>
              <a:rPr lang="en-US" dirty="0"/>
              <a:t> </a:t>
            </a:r>
            <a:r>
              <a:rPr lang="en-US" dirty="0" err="1"/>
              <a:t>một</a:t>
            </a:r>
            <a:r>
              <a:rPr lang="en-US" dirty="0"/>
              <a:t> </a:t>
            </a:r>
            <a:r>
              <a:rPr lang="en-US" dirty="0" err="1"/>
              <a:t>số</a:t>
            </a:r>
            <a:r>
              <a:rPr lang="en-US" dirty="0"/>
              <a:t> </a:t>
            </a:r>
            <a:r>
              <a:rPr lang="en-US" dirty="0" err="1"/>
              <a:t>bệnh</a:t>
            </a:r>
            <a:r>
              <a:rPr lang="en-US" dirty="0"/>
              <a:t> </a:t>
            </a:r>
            <a:r>
              <a:rPr lang="en-US" dirty="0" err="1"/>
              <a:t>nhân</a:t>
            </a:r>
            <a:r>
              <a:rPr lang="en-US" dirty="0"/>
              <a:t> </a:t>
            </a:r>
            <a:r>
              <a:rPr lang="en-US" dirty="0" err="1"/>
              <a:t>có</a:t>
            </a:r>
            <a:r>
              <a:rPr lang="en-US" dirty="0"/>
              <a:t> </a:t>
            </a:r>
            <a:r>
              <a:rPr lang="en-US" dirty="0" err="1"/>
              <a:t>biểu</a:t>
            </a:r>
            <a:r>
              <a:rPr lang="en-US" dirty="0"/>
              <a:t> </a:t>
            </a:r>
            <a:r>
              <a:rPr lang="en-US" dirty="0" err="1"/>
              <a:t>hiện</a:t>
            </a:r>
            <a:r>
              <a:rPr lang="en-US" dirty="0"/>
              <a:t> </a:t>
            </a:r>
            <a:r>
              <a:rPr lang="en-US" dirty="0" err="1"/>
              <a:t>viêm</a:t>
            </a:r>
            <a:r>
              <a:rPr lang="en-US" dirty="0"/>
              <a:t> </a:t>
            </a:r>
            <a:r>
              <a:rPr lang="en-US" dirty="0" err="1"/>
              <a:t>đại</a:t>
            </a:r>
            <a:r>
              <a:rPr lang="en-US" dirty="0"/>
              <a:t> </a:t>
            </a:r>
            <a:r>
              <a:rPr lang="en-US" dirty="0" err="1"/>
              <a:t>tràng</a:t>
            </a:r>
            <a:r>
              <a:rPr lang="en-US" dirty="0"/>
              <a:t> </a:t>
            </a:r>
            <a:r>
              <a:rPr lang="en-US" dirty="0" err="1"/>
              <a:t>sau</a:t>
            </a:r>
            <a:r>
              <a:rPr lang="en-US" dirty="0"/>
              <a:t> </a:t>
            </a:r>
            <a:r>
              <a:rPr lang="en-US" dirty="0" err="1"/>
              <a:t>khi</a:t>
            </a:r>
            <a:r>
              <a:rPr lang="en-US" dirty="0"/>
              <a:t> </a:t>
            </a:r>
            <a:r>
              <a:rPr lang="en-US" dirty="0" err="1"/>
              <a:t>mổ</a:t>
            </a:r>
            <a:r>
              <a:rPr lang="en-US" dirty="0"/>
              <a:t> </a:t>
            </a:r>
            <a:r>
              <a:rPr lang="en-US" dirty="0" err="1"/>
              <a:t>cắt</a:t>
            </a:r>
            <a:r>
              <a:rPr lang="en-US" dirty="0"/>
              <a:t> </a:t>
            </a:r>
            <a:r>
              <a:rPr lang="en-US" dirty="0" err="1"/>
              <a:t>ruột</a:t>
            </a:r>
            <a:r>
              <a:rPr lang="en-US" dirty="0"/>
              <a:t> </a:t>
            </a:r>
            <a:r>
              <a:rPr lang="en-US" dirty="0" err="1"/>
              <a:t>thừa</a:t>
            </a:r>
            <a:r>
              <a:rPr lang="en-US" dirty="0"/>
              <a:t> </a:t>
            </a:r>
            <a:r>
              <a:rPr lang="en-US" dirty="0" err="1"/>
              <a:t>theo</a:t>
            </a:r>
            <a:r>
              <a:rPr lang="en-US" dirty="0"/>
              <a:t> </a:t>
            </a:r>
            <a:r>
              <a:rPr lang="en-US" dirty="0" err="1"/>
              <a:t>kết</a:t>
            </a:r>
            <a:r>
              <a:rPr lang="en-US" dirty="0"/>
              <a:t> </a:t>
            </a:r>
            <a:r>
              <a:rPr lang="en-US" dirty="0" err="1"/>
              <a:t>quả</a:t>
            </a:r>
            <a:r>
              <a:rPr lang="en-US" dirty="0"/>
              <a:t> </a:t>
            </a:r>
            <a:r>
              <a:rPr lang="en-US" dirty="0" err="1"/>
              <a:t>của</a:t>
            </a:r>
            <a:r>
              <a:rPr lang="en-US" dirty="0"/>
              <a:t> </a:t>
            </a:r>
            <a:r>
              <a:rPr lang="en-US" dirty="0" err="1"/>
              <a:t>một</a:t>
            </a:r>
            <a:r>
              <a:rPr lang="en-US" dirty="0"/>
              <a:t> </a:t>
            </a:r>
            <a:r>
              <a:rPr lang="en-US" dirty="0" err="1"/>
              <a:t>số</a:t>
            </a:r>
            <a:r>
              <a:rPr lang="en-US" dirty="0"/>
              <a:t> </a:t>
            </a:r>
            <a:r>
              <a:rPr lang="en-US" dirty="0" err="1"/>
              <a:t>tài</a:t>
            </a:r>
            <a:r>
              <a:rPr lang="en-US" dirty="0"/>
              <a:t> lieu </a:t>
            </a:r>
            <a:r>
              <a:rPr lang="en-US" dirty="0" err="1"/>
              <a:t>về</a:t>
            </a:r>
            <a:r>
              <a:rPr lang="en-US" dirty="0"/>
              <a:t> Y </a:t>
            </a:r>
            <a:r>
              <a:rPr lang="en-US" dirty="0" err="1"/>
              <a:t>học</a:t>
            </a:r>
            <a:r>
              <a:rPr lang="en-US" dirty="0"/>
              <a:t> </a:t>
            </a:r>
            <a:r>
              <a:rPr lang="en-US" dirty="0" err="1"/>
              <a:t>chứng</a:t>
            </a:r>
            <a:r>
              <a:rPr lang="en-US" dirty="0"/>
              <a:t> </a:t>
            </a:r>
            <a:r>
              <a:rPr lang="en-US" dirty="0" err="1"/>
              <a:t>cứ</a:t>
            </a:r>
            <a:endParaRPr lang="en-VN" dirty="0"/>
          </a:p>
        </p:txBody>
      </p:sp>
      <p:sp>
        <p:nvSpPr>
          <p:cNvPr id="4" name="Slide Number Placeholder 3"/>
          <p:cNvSpPr>
            <a:spLocks noGrp="1"/>
          </p:cNvSpPr>
          <p:nvPr>
            <p:ph type="sldNum" sz="quarter" idx="5"/>
          </p:nvPr>
        </p:nvSpPr>
        <p:spPr/>
        <p:txBody>
          <a:bodyPr/>
          <a:lstStyle/>
          <a:p>
            <a:fld id="{9AE66F77-094B-4B47-8472-2B93A43798D4}" type="slidenum">
              <a:rPr lang="en-VN" smtClean="0"/>
              <a:t>4</a:t>
            </a:fld>
            <a:endParaRPr lang="en-VN"/>
          </a:p>
        </p:txBody>
      </p:sp>
    </p:spTree>
    <p:extLst>
      <p:ext uri="{BB962C8B-B14F-4D97-AF65-F5344CB8AC3E}">
        <p14:creationId xmlns:p14="http://schemas.microsoft.com/office/powerpoint/2010/main" val="7880219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sz="1200" kern="1200" dirty="0">
                <a:solidFill>
                  <a:schemeClr val="tx1"/>
                </a:solidFill>
                <a:effectLst/>
                <a:latin typeface="+mn-lt"/>
                <a:ea typeface="+mn-ea"/>
                <a:cs typeface="+mn-cs"/>
              </a:rPr>
              <a:t>Hình vẽ trên đây minh hoạ vị trí giải phẫu đa dạng của RT:  trong khi gốc ruột thừa luôn cố định ở đáy manh tràng, đ</a:t>
            </a:r>
            <a:r>
              <a:rPr lang="en-US" sz="1200" kern="1200" dirty="0" err="1">
                <a:solidFill>
                  <a:schemeClr val="tx1"/>
                </a:solidFill>
                <a:effectLst/>
                <a:latin typeface="+mn-lt"/>
                <a:ea typeface="+mn-ea"/>
                <a:cs typeface="+mn-cs"/>
              </a:rPr>
              <a:t>ầu</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tự do của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xoay</a:t>
            </a:r>
            <a:r>
              <a:rPr lang="en-US" sz="1200" kern="1200" dirty="0">
                <a:solidFill>
                  <a:schemeClr val="tx1"/>
                </a:solidFill>
                <a:effectLst/>
                <a:latin typeface="+mn-lt"/>
                <a:ea typeface="+mn-ea"/>
                <a:cs typeface="+mn-cs"/>
              </a:rPr>
              <a:t> 360</a:t>
            </a:r>
            <a:r>
              <a:rPr lang="en-US" sz="1200" kern="1200" baseline="30000" dirty="0">
                <a:solidFill>
                  <a:schemeClr val="tx1"/>
                </a:solidFill>
                <a:effectLst/>
                <a:latin typeface="+mn-lt"/>
                <a:ea typeface="+mn-ea"/>
                <a:cs typeface="+mn-cs"/>
              </a:rPr>
              <a:t>0</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quanh</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gốc, làm cho ruột thừa có nhiều vị trí khác nhau so với manh tràng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Hình</a:t>
            </a:r>
            <a:r>
              <a:rPr lang="en-US" sz="1200" kern="1200" dirty="0">
                <a:solidFill>
                  <a:schemeClr val="tx1"/>
                </a:solidFill>
                <a:effectLst/>
                <a:latin typeface="+mn-lt"/>
                <a:ea typeface="+mn-ea"/>
                <a:cs typeface="+mn-cs"/>
              </a:rPr>
              <a:t> 1).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nằm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chậu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lệch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xuống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sườn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hoặc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thậm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chậu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đảo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phủ</a:t>
            </a:r>
            <a:r>
              <a:rPr lang="en-US" sz="1200" kern="1200" dirty="0">
                <a:solidFill>
                  <a:schemeClr val="tx1"/>
                </a:solidFill>
                <a:effectLst/>
                <a:latin typeface="+mn-lt"/>
                <a:ea typeface="+mn-ea"/>
                <a:cs typeface="+mn-cs"/>
              </a:rPr>
              <a:t> tang.  </a:t>
            </a:r>
            <a:r>
              <a:rPr lang="vi-VN" sz="1200" kern="1200" dirty="0">
                <a:solidFill>
                  <a:schemeClr val="tx1"/>
                </a:solidFill>
                <a:effectLst/>
                <a:latin typeface="+mn-lt"/>
                <a:ea typeface="+mn-ea"/>
                <a:cs typeface="+mn-cs"/>
              </a:rPr>
              <a:t>Do vậy, ruột thừa có nhiều vị trí khác nhau trong ổ bụng, biểu hiện lâm sàng của bệnh </a:t>
            </a:r>
            <a:r>
              <a:rPr lang="en-US" sz="1200" kern="1200" dirty="0">
                <a:solidFill>
                  <a:schemeClr val="tx1"/>
                </a:solidFill>
                <a:effectLst/>
                <a:latin typeface="+mn-lt"/>
                <a:ea typeface="+mn-ea"/>
                <a:cs typeface="+mn-cs"/>
              </a:rPr>
              <a:t>VRT</a:t>
            </a:r>
            <a:r>
              <a:rPr lang="vi-VN" sz="1200" kern="1200" dirty="0">
                <a:solidFill>
                  <a:schemeClr val="tx1"/>
                </a:solidFill>
                <a:effectLst/>
                <a:latin typeface="+mn-lt"/>
                <a:ea typeface="+mn-ea"/>
                <a:cs typeface="+mn-cs"/>
              </a:rPr>
              <a:t> rất đa dạng, </a:t>
            </a:r>
            <a:r>
              <a:rPr lang="en-US" sz="1200" kern="1200" dirty="0" err="1">
                <a:solidFill>
                  <a:schemeClr val="tx1"/>
                </a:solidFill>
                <a:effectLst/>
                <a:latin typeface="+mn-lt"/>
                <a:ea typeface="+mn-ea"/>
                <a:cs typeface="+mn-cs"/>
              </a:rPr>
              <a:t>gây</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nhiều </a:t>
            </a:r>
            <a:r>
              <a:rPr lang="en-US" sz="1200" kern="1200" dirty="0" err="1">
                <a:solidFill>
                  <a:schemeClr val="tx1"/>
                </a:solidFill>
                <a:effectLst/>
                <a:latin typeface="+mn-lt"/>
                <a:ea typeface="+mn-ea"/>
                <a:cs typeface="+mn-cs"/>
              </a:rPr>
              <a:t>khó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khăn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việc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vi-VN" sz="1200" kern="1200" dirty="0">
                <a:solidFill>
                  <a:schemeClr val="tx1"/>
                </a:solidFill>
                <a:effectLst/>
                <a:latin typeface="+mn-lt"/>
                <a:ea typeface="+mn-ea"/>
                <a:cs typeface="+mn-cs"/>
              </a:rPr>
              <a:t> bệnh</a:t>
            </a:r>
            <a:r>
              <a:rPr lang="en-US" sz="1200" kern="1200" dirty="0">
                <a:solidFill>
                  <a:schemeClr val="tx1"/>
                </a:solidFill>
                <a:effectLst/>
                <a:latin typeface="+mn-lt"/>
                <a:ea typeface="+mn-ea"/>
                <a:cs typeface="+mn-cs"/>
              </a:rPr>
              <a:t>. </a:t>
            </a:r>
          </a:p>
          <a:p>
            <a:endParaRPr lang="en-VN" dirty="0"/>
          </a:p>
        </p:txBody>
      </p:sp>
      <p:sp>
        <p:nvSpPr>
          <p:cNvPr id="4" name="Slide Number Placeholder 3"/>
          <p:cNvSpPr>
            <a:spLocks noGrp="1"/>
          </p:cNvSpPr>
          <p:nvPr>
            <p:ph type="sldNum" sz="quarter" idx="5"/>
          </p:nvPr>
        </p:nvSpPr>
        <p:spPr/>
        <p:txBody>
          <a:bodyPr/>
          <a:lstStyle/>
          <a:p>
            <a:fld id="{9AE66F77-094B-4B47-8472-2B93A43798D4}" type="slidenum">
              <a:rPr lang="en-VN" smtClean="0"/>
              <a:t>5</a:t>
            </a:fld>
            <a:endParaRPr lang="en-VN"/>
          </a:p>
        </p:txBody>
      </p:sp>
    </p:spTree>
    <p:extLst>
      <p:ext uri="{BB962C8B-B14F-4D97-AF65-F5344CB8AC3E}">
        <p14:creationId xmlns:p14="http://schemas.microsoft.com/office/powerpoint/2010/main" val="31511288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kern="1200" dirty="0">
                <a:solidFill>
                  <a:schemeClr val="tx1"/>
                </a:solidFill>
                <a:effectLst/>
                <a:latin typeface="+mn-lt"/>
                <a:ea typeface="+mn-ea"/>
                <a:cs typeface="+mn-cs"/>
              </a:rPr>
              <a:t>Tắc nghẽn lòng ruột thừa được xem cơ chế sinh bệnh chính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lý</a:t>
            </a:r>
            <a:r>
              <a:rPr lang="en-US" sz="1200" kern="1200" dirty="0">
                <a:solidFill>
                  <a:schemeClr val="tx1"/>
                </a:solidFill>
                <a:effectLst/>
                <a:latin typeface="+mn-lt"/>
                <a:ea typeface="+mn-ea"/>
                <a:cs typeface="+mn-cs"/>
              </a:rPr>
              <a:t> VRT. </a:t>
            </a:r>
            <a:r>
              <a:rPr lang="vi-VN" sz="1200" kern="1200" dirty="0">
                <a:solidFill>
                  <a:schemeClr val="tx1"/>
                </a:solidFill>
                <a:effectLst/>
                <a:latin typeface="+mn-lt"/>
                <a:ea typeface="+mn-ea"/>
                <a:cs typeface="+mn-cs"/>
              </a:rPr>
              <a:t>Lòng ruột thừa có thể bị tắc do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nguyên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vi-VN" sz="1200" kern="1200" dirty="0">
                <a:solidFill>
                  <a:schemeClr val="tx1"/>
                </a:solidFill>
                <a:effectLst/>
                <a:latin typeface="+mn-lt"/>
                <a:ea typeface="+mn-ea"/>
                <a:cs typeface="+mn-cs"/>
              </a:rPr>
              <a:t> sỏi phân, </a:t>
            </a:r>
            <a:r>
              <a:rPr lang="en-US" sz="1200" kern="1200" dirty="0" err="1">
                <a:solidFill>
                  <a:schemeClr val="tx1"/>
                </a:solidFill>
                <a:effectLst/>
                <a:latin typeface="+mn-lt"/>
                <a:ea typeface="+mn-ea"/>
                <a:cs typeface="+mn-cs"/>
              </a:rPr>
              <a:t>tăng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sản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mô</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huyết</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dị vật </a:t>
            </a:r>
            <a:r>
              <a:rPr lang="en-US" sz="1200" kern="1200" dirty="0">
                <a:solidFill>
                  <a:schemeClr val="tx1"/>
                </a:solidFill>
                <a:effectLst/>
                <a:latin typeface="+mn-lt"/>
                <a:ea typeface="+mn-ea"/>
                <a:cs typeface="+mn-cs"/>
              </a:rPr>
              <a:t>(</a:t>
            </a:r>
            <a:r>
              <a:rPr lang="vi-VN" sz="1200" kern="1200" dirty="0">
                <a:solidFill>
                  <a:schemeClr val="tx1"/>
                </a:solidFill>
                <a:effectLst/>
                <a:latin typeface="+mn-lt"/>
                <a:ea typeface="+mn-ea"/>
                <a:cs typeface="+mn-cs"/>
              </a:rPr>
              <a:t>từ thức ăn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hạt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cây</a:t>
            </a:r>
            <a:r>
              <a:rPr lang="vi-VN" sz="1200" kern="1200" dirty="0">
                <a:solidFill>
                  <a:schemeClr val="tx1"/>
                </a:solidFill>
                <a:effectLst/>
                <a:latin typeface="+mn-lt"/>
                <a:ea typeface="+mn-ea"/>
                <a:cs typeface="+mn-cs"/>
              </a:rPr>
              <a:t>, sợi rau..</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 ký sinh trùng, khối u hoặc khối hạch phì đại. Tắc nghẽn lòng ruột thừa gây nên tình trạng ứ đọng dịch, làm áp lực trong lòng ruột thừa </a:t>
            </a:r>
            <a:r>
              <a:rPr lang="en-US" sz="1200" kern="1200" dirty="0" err="1">
                <a:solidFill>
                  <a:schemeClr val="tx1"/>
                </a:solidFill>
                <a:effectLst/>
                <a:latin typeface="+mn-lt"/>
                <a:ea typeface="+mn-ea"/>
                <a:cs typeface="+mn-cs"/>
              </a:rPr>
              <a:t>tăng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đến</a:t>
            </a:r>
            <a:r>
              <a:rPr lang="en-US" sz="1200" kern="1200" dirty="0">
                <a:solidFill>
                  <a:schemeClr val="tx1"/>
                </a:solidFill>
                <a:effectLst/>
                <a:latin typeface="+mn-lt"/>
                <a:ea typeface="+mn-ea"/>
                <a:cs typeface="+mn-cs"/>
              </a:rPr>
              <a:t> 50-65mmHg. </a:t>
            </a:r>
            <a:r>
              <a:rPr lang="en-US" sz="1200" kern="1200" dirty="0" err="1">
                <a:solidFill>
                  <a:schemeClr val="tx1"/>
                </a:solidFill>
                <a:effectLst/>
                <a:latin typeface="+mn-lt"/>
                <a:ea typeface="+mn-ea"/>
                <a:cs typeface="+mn-cs"/>
              </a:rPr>
              <a:t>Đ</a:t>
            </a:r>
            <a:r>
              <a:rPr lang="vi-VN" sz="1200" kern="1200" dirty="0">
                <a:solidFill>
                  <a:schemeClr val="tx1"/>
                </a:solidFill>
                <a:effectLst/>
                <a:latin typeface="+mn-lt"/>
                <a:ea typeface="+mn-ea"/>
                <a:cs typeface="+mn-cs"/>
              </a:rPr>
              <a:t>ồng thời, </a:t>
            </a:r>
            <a:r>
              <a:rPr lang="en-US" sz="1200" kern="1200" dirty="0">
                <a:solidFill>
                  <a:schemeClr val="tx1"/>
                </a:solidFill>
                <a:effectLst/>
                <a:latin typeface="+mn-lt"/>
                <a:ea typeface="+mn-ea"/>
                <a:cs typeface="+mn-cs"/>
              </a:rPr>
              <a:t>do </a:t>
            </a:r>
            <a:r>
              <a:rPr lang="en-US" sz="1200" kern="1200" dirty="0" err="1">
                <a:solidFill>
                  <a:schemeClr val="tx1"/>
                </a:solidFill>
                <a:effectLst/>
                <a:latin typeface="+mn-lt"/>
                <a:ea typeface="+mn-ea"/>
                <a:cs typeface="+mn-cs"/>
              </a:rPr>
              <a:t>ứ</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đọng</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vi khuẩn trong lòng ruột thừa </a:t>
            </a:r>
            <a:r>
              <a:rPr lang="en-US" sz="1200" kern="1200" dirty="0" err="1">
                <a:solidFill>
                  <a:schemeClr val="tx1"/>
                </a:solidFill>
                <a:effectLst/>
                <a:latin typeface="+mn-lt"/>
                <a:ea typeface="+mn-ea"/>
                <a:cs typeface="+mn-cs"/>
              </a:rPr>
              <a:t>sẽ</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lượng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sản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độc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lực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lòng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lực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tĩnh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sẽ</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xảy</a:t>
            </a:r>
            <a:r>
              <a:rPr lang="en-US" sz="1200" kern="1200" dirty="0">
                <a:solidFill>
                  <a:schemeClr val="tx1"/>
                </a:solidFill>
                <a:effectLst/>
                <a:latin typeface="+mn-lt"/>
                <a:ea typeface="+mn-ea"/>
                <a:cs typeface="+mn-cs"/>
              </a:rPr>
              <a:t> ra </a:t>
            </a:r>
            <a:r>
              <a:rPr lang="en-US" sz="1200" kern="1200" dirty="0" err="1">
                <a:solidFill>
                  <a:schemeClr val="tx1"/>
                </a:solidFill>
                <a:effectLst/>
                <a:latin typeface="+mn-lt"/>
                <a:ea typeface="+mn-ea"/>
                <a:cs typeface="+mn-cs"/>
              </a:rPr>
              <a:t>tình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xẹp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huyết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khối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tiểu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tĩnh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mạch</a:t>
            </a:r>
            <a:r>
              <a:rPr lang="en-US" sz="1200" kern="1200" dirty="0">
                <a:solidFill>
                  <a:schemeClr val="tx1"/>
                </a:solidFill>
                <a:effectLst/>
                <a:latin typeface="+mn-lt"/>
                <a:ea typeface="+mn-ea"/>
                <a:cs typeface="+mn-cs"/>
              </a:rPr>
              <a:t>. Do </a:t>
            </a:r>
            <a:r>
              <a:rPr lang="en-US" sz="1200" kern="1200" dirty="0" err="1">
                <a:solidFill>
                  <a:schemeClr val="tx1"/>
                </a:solidFill>
                <a:effectLst/>
                <a:latin typeface="+mn-lt"/>
                <a:ea typeface="+mn-ea"/>
                <a:cs typeface="+mn-cs"/>
              </a:rPr>
              <a:t>cấp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máu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từ</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tiểu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động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vẫn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còn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thoát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lưu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tĩnh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trệ</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máu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bị</a:t>
            </a:r>
            <a:r>
              <a:rPr lang="en-US" sz="1200" kern="1200" dirty="0">
                <a:solidFill>
                  <a:schemeClr val="tx1"/>
                </a:solidFill>
                <a:effectLst/>
                <a:latin typeface="+mn-lt"/>
                <a:ea typeface="+mn-ea"/>
                <a:cs typeface="+mn-cs"/>
              </a:rPr>
              <a:t> sung </a:t>
            </a:r>
            <a:r>
              <a:rPr lang="en-US" sz="1200" kern="1200" dirty="0" err="1">
                <a:solidFill>
                  <a:schemeClr val="tx1"/>
                </a:solidFill>
                <a:effectLst/>
                <a:latin typeface="+mn-lt"/>
                <a:ea typeface="+mn-ea"/>
                <a:cs typeface="+mn-cs"/>
              </a:rPr>
              <a:t>huyết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ứ</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huyết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sẽ</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thiếu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ôxy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loét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rào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Vi </a:t>
            </a:r>
            <a:r>
              <a:rPr lang="en-US" sz="1200" kern="1200" dirty="0" err="1">
                <a:solidFill>
                  <a:schemeClr val="tx1"/>
                </a:solidFill>
                <a:effectLst/>
                <a:latin typeface="+mn-lt"/>
                <a:ea typeface="+mn-ea"/>
                <a:cs typeface="+mn-cs"/>
              </a:rPr>
              <a:t>khuẩn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lòng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qua </a:t>
            </a:r>
            <a:r>
              <a:rPr lang="en-US" sz="1200" kern="1200" dirty="0" err="1">
                <a:solidFill>
                  <a:schemeClr val="tx1"/>
                </a:solidFill>
                <a:effectLst/>
                <a:latin typeface="+mn-lt"/>
                <a:ea typeface="+mn-ea"/>
                <a:cs typeface="+mn-cs"/>
              </a:rPr>
              <a:t>chỗ</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tổn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nhập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tổn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nặng</a:t>
            </a:r>
            <a:r>
              <a:rPr lang="en-US" sz="1200" kern="1200" dirty="0">
                <a:solidFill>
                  <a:schemeClr val="tx1"/>
                </a:solidFill>
                <a:effectLst/>
                <a:latin typeface="+mn-lt"/>
                <a:ea typeface="+mn-ea"/>
                <a:cs typeface="+mn-cs"/>
              </a:rPr>
              <a:t>. C</a:t>
            </a:r>
            <a:r>
              <a:rPr lang="vi-VN" sz="1200" kern="1200" dirty="0">
                <a:solidFill>
                  <a:schemeClr val="tx1"/>
                </a:solidFill>
                <a:effectLst/>
                <a:latin typeface="+mn-lt"/>
                <a:ea typeface="+mn-ea"/>
                <a:cs typeface="+mn-cs"/>
              </a:rPr>
              <a:t>uối cùng đưa đến tình trạng hoại tử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thủng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còn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gọi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tắc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nghẽn</a:t>
            </a:r>
            <a:r>
              <a:rPr lang="en-US" sz="1200" kern="1200" dirty="0">
                <a:solidFill>
                  <a:schemeClr val="tx1"/>
                </a:solidFill>
                <a:effectLst/>
                <a:latin typeface="+mn-lt"/>
                <a:ea typeface="+mn-ea"/>
                <a:cs typeface="+mn-cs"/>
              </a:rPr>
              <a:t> (obstructive appendicitis)  </a:t>
            </a:r>
          </a:p>
          <a:p>
            <a:r>
              <a:rPr lang="en-US" sz="1200" kern="1200" dirty="0" err="1">
                <a:solidFill>
                  <a:schemeClr val="tx1"/>
                </a:solidFill>
                <a:effectLst/>
                <a:latin typeface="+mn-lt"/>
                <a:ea typeface="+mn-ea"/>
                <a:cs typeface="+mn-cs"/>
              </a:rPr>
              <a:t>Cơ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sinh</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tắc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nghẽn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nhận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rộng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rãi</a:t>
            </a:r>
            <a:r>
              <a:rPr lang="en-US" sz="1200" kern="1200" dirty="0">
                <a:solidFill>
                  <a:schemeClr val="tx1"/>
                </a:solidFill>
                <a:effectLst/>
                <a:latin typeface="+mn-lt"/>
                <a:ea typeface="+mn-ea"/>
                <a:cs typeface="+mn-cs"/>
              </a:rPr>
              <a:t> qua </a:t>
            </a:r>
            <a:r>
              <a:rPr lang="en-US" sz="1200" kern="1200" dirty="0" err="1">
                <a:solidFill>
                  <a:schemeClr val="tx1"/>
                </a:solidFill>
                <a:effectLst/>
                <a:latin typeface="+mn-lt"/>
                <a:ea typeface="+mn-ea"/>
                <a:cs typeface="+mn-cs"/>
              </a:rPr>
              <a:t>nhiều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thực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chỉ</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chiếm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cứu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đây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thấy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tắc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nghẽn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lòng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minh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bằng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lực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lòng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tắc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lòng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gặp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90%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quánh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khối</a:t>
            </a:r>
            <a:r>
              <a:rPr lang="en-US" sz="1200" kern="1200" dirty="0">
                <a:solidFill>
                  <a:schemeClr val="tx1"/>
                </a:solidFill>
                <a:effectLst/>
                <a:latin typeface="+mn-lt"/>
                <a:ea typeface="+mn-ea"/>
                <a:cs typeface="+mn-cs"/>
              </a:rPr>
              <a:t> (phlegmonous appendix) </a:t>
            </a:r>
            <a:r>
              <a:rPr lang="en-US" sz="1200" kern="1200" dirty="0" err="1">
                <a:solidFill>
                  <a:schemeClr val="tx1"/>
                </a:solidFill>
                <a:effectLst/>
                <a:latin typeface="+mn-lt"/>
                <a:ea typeface="+mn-ea"/>
                <a:cs typeface="+mn-cs"/>
              </a:rPr>
              <a:t>mà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chỉ</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gặp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những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hoại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tử</a:t>
            </a:r>
            <a:r>
              <a:rPr lang="en-US" sz="1200" kern="1200" dirty="0">
                <a:solidFill>
                  <a:schemeClr val="tx1"/>
                </a:solidFill>
                <a:effectLst/>
                <a:latin typeface="+mn-lt"/>
                <a:ea typeface="+mn-ea"/>
                <a:cs typeface="+mn-cs"/>
              </a:rPr>
              <a:t> (gangrenous appendix).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những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lòng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tắc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nghẽn</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thương tổn viêm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bắt đầu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huyết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Loét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gây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kích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thích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rồi</a:t>
            </a:r>
            <a:r>
              <a:rPr lang="en-US" sz="1200" kern="1200" dirty="0">
                <a:solidFill>
                  <a:schemeClr val="tx1"/>
                </a:solidFill>
                <a:effectLst/>
                <a:latin typeface="+mn-lt"/>
                <a:ea typeface="+mn-ea"/>
                <a:cs typeface="+mn-cs"/>
              </a:rPr>
              <a:t> q</a:t>
            </a:r>
            <a:r>
              <a:rPr lang="vi-VN" sz="1200" kern="1200" dirty="0">
                <a:solidFill>
                  <a:schemeClr val="tx1"/>
                </a:solidFill>
                <a:effectLst/>
                <a:latin typeface="+mn-lt"/>
                <a:ea typeface="+mn-ea"/>
                <a:cs typeface="+mn-cs"/>
              </a:rPr>
              <a:t>uá trình viêm lan xuyên thành đến lớp cơ và lớp thanh 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ruột thừa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phù nề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mức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độ</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nặng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sẽ</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gây tắc các nhánh tận của động mạch ruột thừa, đưa đến tình trạng thiếu máu nuôi và hoại tử ruột 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còn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gọi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VRT</a:t>
            </a:r>
            <a:r>
              <a:rPr lang="vi-VN" sz="1200" kern="1200" dirty="0">
                <a:solidFill>
                  <a:schemeClr val="tx1"/>
                </a:solidFill>
                <a:effectLst/>
                <a:latin typeface="+mn-lt"/>
                <a:ea typeface="+mn-ea"/>
                <a:cs typeface="+mn-cs"/>
              </a:rPr>
              <a:t> xuất tiết</a:t>
            </a:r>
            <a:r>
              <a:rPr lang="en-US" sz="1200" kern="1200" dirty="0">
                <a:solidFill>
                  <a:schemeClr val="tx1"/>
                </a:solidFill>
                <a:effectLst/>
                <a:latin typeface="+mn-lt"/>
                <a:ea typeface="+mn-ea"/>
                <a:cs typeface="+mn-cs"/>
              </a:rPr>
              <a:t> (catarrhal appendicitis) hay VRT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tắc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nghẽn</a:t>
            </a:r>
            <a:r>
              <a:rPr lang="en-US" sz="1200" kern="1200" dirty="0">
                <a:solidFill>
                  <a:schemeClr val="tx1"/>
                </a:solidFill>
                <a:effectLst/>
                <a:latin typeface="+mn-lt"/>
                <a:ea typeface="+mn-ea"/>
                <a:cs typeface="+mn-cs"/>
              </a:rPr>
              <a:t> (nonobstructive appendicitis) </a:t>
            </a:r>
            <a:r>
              <a:rPr lang="vi-VN" sz="120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tắc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lòng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rốt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cuộc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xảy</a:t>
            </a:r>
            <a:r>
              <a:rPr lang="en-US" sz="1200" kern="1200" dirty="0">
                <a:solidFill>
                  <a:schemeClr val="tx1"/>
                </a:solidFill>
                <a:effectLst/>
                <a:latin typeface="+mn-lt"/>
                <a:ea typeface="+mn-ea"/>
                <a:cs typeface="+mn-cs"/>
              </a:rPr>
              <a:t> ra,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hậu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yếu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phát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khởi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a:t>
            </a:r>
          </a:p>
          <a:p>
            <a:endParaRPr lang="en-VN" dirty="0"/>
          </a:p>
        </p:txBody>
      </p:sp>
      <p:sp>
        <p:nvSpPr>
          <p:cNvPr id="4" name="Slide Number Placeholder 3"/>
          <p:cNvSpPr>
            <a:spLocks noGrp="1"/>
          </p:cNvSpPr>
          <p:nvPr>
            <p:ph type="sldNum" sz="quarter" idx="5"/>
          </p:nvPr>
        </p:nvSpPr>
        <p:spPr/>
        <p:txBody>
          <a:bodyPr/>
          <a:lstStyle/>
          <a:p>
            <a:fld id="{9AE66F77-094B-4B47-8472-2B93A43798D4}" type="slidenum">
              <a:rPr lang="en-VN" smtClean="0"/>
              <a:t>6</a:t>
            </a:fld>
            <a:endParaRPr lang="en-VN"/>
          </a:p>
        </p:txBody>
      </p:sp>
    </p:spTree>
    <p:extLst>
      <p:ext uri="{BB962C8B-B14F-4D97-AF65-F5344CB8AC3E}">
        <p14:creationId xmlns:p14="http://schemas.microsoft.com/office/powerpoint/2010/main" val="2666950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1" i="1" kern="1200" dirty="0">
                <a:solidFill>
                  <a:schemeClr val="tx1"/>
                </a:solidFill>
                <a:effectLst/>
                <a:latin typeface="+mn-lt"/>
                <a:ea typeface="+mn-ea"/>
                <a:cs typeface="+mn-cs"/>
              </a:rPr>
              <a:t>Các triệu chứng giúp chẩn đoán VRT cấp thể điển hình</a:t>
            </a:r>
          </a:p>
          <a:p>
            <a:r>
              <a:rPr lang="vi-VN" sz="1200" b="1" i="1" kern="1200" dirty="0">
                <a:solidFill>
                  <a:schemeClr val="tx1"/>
                </a:solidFill>
                <a:effectLst/>
                <a:latin typeface="+mn-lt"/>
                <a:ea typeface="+mn-ea"/>
                <a:cs typeface="+mn-cs"/>
              </a:rPr>
              <a:t>Nhóm TCCN</a:t>
            </a:r>
          </a:p>
          <a:p>
            <a:r>
              <a:rPr lang="vi-VN" sz="1200" b="1" i="1" kern="1200" dirty="0">
                <a:solidFill>
                  <a:schemeClr val="tx1"/>
                </a:solidFill>
                <a:effectLst/>
                <a:latin typeface="+mn-lt"/>
                <a:ea typeface="+mn-ea"/>
                <a:cs typeface="+mn-cs"/>
              </a:rPr>
              <a:t>1.Đ</a:t>
            </a:r>
            <a:r>
              <a:rPr lang="en-US" sz="1200" b="1" i="1" kern="1200" dirty="0">
                <a:solidFill>
                  <a:schemeClr val="tx1"/>
                </a:solidFill>
                <a:effectLst/>
                <a:latin typeface="+mn-lt"/>
                <a:ea typeface="+mn-ea"/>
                <a:cs typeface="+mn-cs"/>
              </a:rPr>
              <a:t>au </a:t>
            </a:r>
            <a:r>
              <a:rPr lang="en-US" sz="1200" b="1" i="1" kern="1200" dirty="0" err="1">
                <a:solidFill>
                  <a:schemeClr val="tx1"/>
                </a:solidFill>
                <a:effectLst/>
                <a:latin typeface="+mn-lt"/>
                <a:ea typeface="+mn-ea"/>
                <a:cs typeface="+mn-cs"/>
              </a:rPr>
              <a:t>bụng</a:t>
            </a:r>
            <a:r>
              <a:rPr lang="vi-VN"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xuất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đầu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(&gt;95% </a:t>
            </a:r>
            <a:r>
              <a:rPr lang="en-US" sz="1200" kern="1200" dirty="0" err="1">
                <a:solidFill>
                  <a:schemeClr val="tx1"/>
                </a:solidFill>
                <a:effectLst/>
                <a:latin typeface="+mn-lt"/>
                <a:ea typeface="+mn-ea"/>
                <a:cs typeface="+mn-cs"/>
              </a:rPr>
              <a:t>trường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K</a:t>
            </a:r>
            <a:r>
              <a:rPr lang="en-US" sz="1200" kern="1200" dirty="0" err="1">
                <a:solidFill>
                  <a:schemeClr val="tx1"/>
                </a:solidFill>
                <a:effectLst/>
                <a:latin typeface="+mn-lt"/>
                <a:ea typeface="+mn-ea"/>
                <a:cs typeface="+mn-cs"/>
              </a:rPr>
              <a:t>hởi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đầu</a:t>
            </a:r>
            <a:r>
              <a:rPr lang="vi-VN" sz="120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vùng </a:t>
            </a:r>
            <a:r>
              <a:rPr lang="en-US" sz="1200" kern="1200" dirty="0" err="1">
                <a:solidFill>
                  <a:schemeClr val="tx1"/>
                </a:solidFill>
                <a:effectLst/>
                <a:latin typeface="+mn-lt"/>
                <a:ea typeface="+mn-ea"/>
                <a:cs typeface="+mn-cs"/>
              </a:rPr>
              <a:t>quanh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rốn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hoặc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rốn</a:t>
            </a:r>
            <a:r>
              <a:rPr lang="vi-VN" sz="1200" kern="1200" dirty="0">
                <a:solidFill>
                  <a:schemeClr val="tx1"/>
                </a:solidFill>
                <a:effectLst/>
                <a:latin typeface="+mn-lt"/>
                <a:ea typeface="+mn-ea"/>
                <a:cs typeface="+mn-cs"/>
              </a:rPr>
              <a:t>. Thường chỉ đau âm ỉ, ít khi đau dữ dội hay đau thành cơn. S</a:t>
            </a:r>
            <a:r>
              <a:rPr lang="en-US" sz="1200" kern="1200" dirty="0">
                <a:solidFill>
                  <a:schemeClr val="tx1"/>
                </a:solidFill>
                <a:effectLst/>
                <a:latin typeface="+mn-lt"/>
                <a:ea typeface="+mn-ea"/>
                <a:cs typeface="+mn-cs"/>
              </a:rPr>
              <a:t>au 6-12 </a:t>
            </a:r>
            <a:r>
              <a:rPr lang="en-US" sz="1200" kern="1200" dirty="0" err="1">
                <a:solidFill>
                  <a:schemeClr val="tx1"/>
                </a:solidFill>
                <a:effectLst/>
                <a:latin typeface="+mn-lt"/>
                <a:ea typeface="+mn-ea"/>
                <a:cs typeface="+mn-cs"/>
              </a:rPr>
              <a:t>giờ</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đau </a:t>
            </a:r>
            <a:r>
              <a:rPr lang="en-US" sz="1200" kern="1200" dirty="0" err="1">
                <a:solidFill>
                  <a:schemeClr val="tx1"/>
                </a:solidFill>
                <a:effectLst/>
                <a:latin typeface="+mn-lt"/>
                <a:ea typeface="+mn-ea"/>
                <a:cs typeface="+mn-cs"/>
              </a:rPr>
              <a:t>chuyển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xuống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dưới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vi-VN" sz="1200" kern="1200" dirty="0">
                <a:solidFill>
                  <a:schemeClr val="tx1"/>
                </a:solidFill>
                <a:effectLst/>
                <a:latin typeface="+mn-lt"/>
                <a:ea typeface="+mn-ea"/>
                <a:cs typeface="+mn-cs"/>
              </a:rPr>
              <a:t> với mức độ tăng dần</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Kiểu đau di chuyển này là triệu chứng đáng tin cậy của </a:t>
            </a:r>
            <a:r>
              <a:rPr lang="en-US" sz="1200" kern="1200" dirty="0">
                <a:solidFill>
                  <a:schemeClr val="tx1"/>
                </a:solidFill>
                <a:effectLst/>
                <a:latin typeface="+mn-lt"/>
                <a:ea typeface="+mn-ea"/>
                <a:cs typeface="+mn-cs"/>
              </a:rPr>
              <a:t>VRT</a:t>
            </a:r>
            <a:r>
              <a:rPr lang="vi-VN" sz="1200" kern="1200" dirty="0">
                <a:solidFill>
                  <a:schemeClr val="tx1"/>
                </a:solidFill>
                <a:effectLst/>
                <a:latin typeface="+mn-lt"/>
                <a:ea typeface="+mn-ea"/>
                <a:cs typeface="+mn-cs"/>
              </a:rPr>
              <a:t> cấp. </a:t>
            </a:r>
            <a:r>
              <a:rPr lang="en-US" sz="1200" kern="1200" dirty="0" err="1">
                <a:solidFill>
                  <a:schemeClr val="tx1"/>
                </a:solidFill>
                <a:effectLst/>
                <a:latin typeface="+mn-lt"/>
                <a:ea typeface="+mn-ea"/>
                <a:cs typeface="+mn-cs"/>
              </a:rPr>
              <a:t>Tuy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khoảng</a:t>
            </a:r>
            <a:r>
              <a:rPr lang="en-US" sz="1200" kern="1200" dirty="0">
                <a:solidFill>
                  <a:schemeClr val="tx1"/>
                </a:solidFill>
                <a:effectLst/>
                <a:latin typeface="+mn-lt"/>
                <a:ea typeface="+mn-ea"/>
                <a:cs typeface="+mn-cs"/>
              </a:rPr>
              <a:t> 25% </a:t>
            </a:r>
            <a:r>
              <a:rPr lang="en-US" sz="1200" kern="1200" dirty="0" err="1">
                <a:solidFill>
                  <a:schemeClr val="tx1"/>
                </a:solidFill>
                <a:effectLst/>
                <a:latin typeface="+mn-lt"/>
                <a:ea typeface="+mn-ea"/>
                <a:cs typeface="+mn-cs"/>
              </a:rPr>
              <a:t>trường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cảm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nhận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ngay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từ</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đầu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chậu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di </a:t>
            </a:r>
            <a:r>
              <a:rPr lang="en-US" sz="1200" kern="1200" dirty="0" err="1">
                <a:solidFill>
                  <a:schemeClr val="tx1"/>
                </a:solidFill>
                <a:effectLst/>
                <a:latin typeface="+mn-lt"/>
                <a:ea typeface="+mn-ea"/>
                <a:cs typeface="+mn-cs"/>
              </a:rPr>
              <a:t>chuyển</a:t>
            </a:r>
            <a:r>
              <a:rPr lang="en-US" sz="1200" kern="1200" dirty="0">
                <a:solidFill>
                  <a:schemeClr val="tx1"/>
                </a:solidFill>
                <a:effectLst/>
                <a:latin typeface="+mn-lt"/>
                <a:ea typeface="+mn-ea"/>
                <a:cs typeface="+mn-cs"/>
              </a:rPr>
              <a:t>.</a:t>
            </a:r>
            <a:r>
              <a:rPr lang="vi-VN" sz="1200" kern="1200" dirty="0">
                <a:solidFill>
                  <a:schemeClr val="tx1"/>
                </a:solidFill>
                <a:effectLst/>
                <a:latin typeface="+mn-lt"/>
                <a:ea typeface="+mn-ea"/>
                <a:cs typeface="+mn-cs"/>
              </a:rPr>
              <a:t> Trong các trường hợp ruột thừa ở vị trí giải phẫu bất thường, bệnh nhân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cảm nhận đau ở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vị trí khác nh</a:t>
            </a:r>
            <a:r>
              <a:rPr lang="en-US" sz="1200" kern="1200" dirty="0" err="1">
                <a:solidFill>
                  <a:schemeClr val="tx1"/>
                </a:solidFill>
                <a:effectLst/>
                <a:latin typeface="+mn-lt"/>
                <a:ea typeface="+mn-ea"/>
                <a:cs typeface="+mn-cs"/>
              </a:rPr>
              <a:t>ư</a:t>
            </a:r>
            <a:r>
              <a:rPr lang="vi-VN" sz="1200" kern="1200" dirty="0">
                <a:solidFill>
                  <a:schemeClr val="tx1"/>
                </a:solidFill>
                <a:effectLst/>
                <a:latin typeface="+mn-lt"/>
                <a:ea typeface="+mn-ea"/>
                <a:cs typeface="+mn-cs"/>
              </a:rPr>
              <a:t>: đau hông lưng (ruột thừa sau manh tràng), đau hạ vị (ruột thừa ở tiểu khung), đau hạ sườn phải (ruột thừa dưới gan).  </a:t>
            </a:r>
            <a:endParaRPr lang="en-US" sz="1200" kern="1200" dirty="0">
              <a:solidFill>
                <a:schemeClr val="tx1"/>
              </a:solidFill>
              <a:effectLst/>
              <a:latin typeface="+mn-lt"/>
              <a:ea typeface="+mn-ea"/>
              <a:cs typeface="+mn-cs"/>
            </a:endParaRPr>
          </a:p>
          <a:p>
            <a:r>
              <a:rPr lang="vi-VN" sz="1200" b="1" i="1" kern="1200" dirty="0">
                <a:solidFill>
                  <a:schemeClr val="tx1"/>
                </a:solidFill>
                <a:effectLst/>
                <a:latin typeface="+mn-lt"/>
                <a:ea typeface="+mn-ea"/>
                <a:cs typeface="+mn-cs"/>
              </a:rPr>
              <a:t>2.Rối loạn tiêu hóa</a:t>
            </a:r>
            <a:r>
              <a:rPr lang="vi-VN" sz="1200" kern="1200" dirty="0">
                <a:solidFill>
                  <a:schemeClr val="tx1"/>
                </a:solidFill>
                <a:effectLst/>
                <a:latin typeface="+mn-lt"/>
                <a:ea typeface="+mn-ea"/>
                <a:cs typeface="+mn-cs"/>
              </a:rPr>
              <a:t>: Bệnh nhân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rối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loạn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hóa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ăn</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ăn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ngon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nôn</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buồn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nôn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táo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bón</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tiêu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chảy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lưu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ý</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ăn</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ăn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ngon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miệng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tuy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a:t>
            </a:r>
            <a:r>
              <a:rPr lang="vi-VN" sz="1200" kern="1200" dirty="0">
                <a:solidFill>
                  <a:schemeClr val="tx1"/>
                </a:solidFill>
                <a:effectLst/>
                <a:latin typeface="+mn-lt"/>
                <a:ea typeface="+mn-ea"/>
                <a:cs typeface="+mn-cs"/>
              </a:rPr>
              <a:t>ông điển hình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cấp</a:t>
            </a:r>
            <a:r>
              <a:rPr lang="en-US" sz="1200" kern="1200" dirty="0">
                <a:solidFill>
                  <a:schemeClr val="tx1"/>
                </a:solidFill>
                <a:effectLst/>
                <a:latin typeface="+mn-lt"/>
                <a:ea typeface="+mn-ea"/>
                <a:cs typeface="+mn-cs"/>
              </a:rPr>
              <a:t> (&gt;90% </a:t>
            </a:r>
            <a:r>
              <a:rPr lang="en-US" sz="1200" kern="1200" dirty="0" err="1">
                <a:solidFill>
                  <a:schemeClr val="tx1"/>
                </a:solidFill>
                <a:effectLst/>
                <a:latin typeface="+mn-lt"/>
                <a:ea typeface="+mn-ea"/>
                <a:cs typeface="+mn-cs"/>
              </a:rPr>
              <a:t>trường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mức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nếu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ăn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thì</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Buồn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nôn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nôn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gặp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60-80</a:t>
            </a:r>
            <a:r>
              <a:rPr lang="vi-VN" sz="1200" kern="1200" dirty="0">
                <a:solidFill>
                  <a:schemeClr val="tx1"/>
                </a:solidFill>
                <a:effectLst/>
                <a:latin typeface="+mn-lt"/>
                <a:ea typeface="+mn-ea"/>
                <a:cs typeface="+mn-cs"/>
              </a:rPr>
              <a:t>% các trường hợp, xuất hiện sau đau bụng, thường là nôn khan, chỉ thoáng qua 1-2 lần. </a:t>
            </a:r>
            <a:r>
              <a:rPr lang="en-US" sz="1200" kern="1200" dirty="0" err="1">
                <a:solidFill>
                  <a:schemeClr val="tx1"/>
                </a:solidFill>
                <a:effectLst/>
                <a:latin typeface="+mn-lt"/>
                <a:ea typeface="+mn-ea"/>
                <a:cs typeface="+mn-cs"/>
              </a:rPr>
              <a:t>Tiêu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chảy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gặp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nếu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thì</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cấp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hồi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vi-VN" sz="1200" kern="1200" dirty="0">
                <a:solidFill>
                  <a:schemeClr val="tx1"/>
                </a:solidFill>
                <a:effectLst/>
                <a:latin typeface="+mn-lt"/>
                <a:ea typeface="+mn-ea"/>
                <a:cs typeface="+mn-cs"/>
              </a:rPr>
              <a:t> trẻ em, </a:t>
            </a:r>
            <a:r>
              <a:rPr lang="en-US" sz="1200" kern="1200" dirty="0" err="1">
                <a:solidFill>
                  <a:schemeClr val="tx1"/>
                </a:solidFill>
                <a:effectLst/>
                <a:latin typeface="+mn-lt"/>
                <a:ea typeface="+mn-ea"/>
                <a:cs typeface="+mn-cs"/>
              </a:rPr>
              <a:t>tiêu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chảy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là biểu hiện của </a:t>
            </a:r>
            <a:r>
              <a:rPr lang="en-US" sz="1200" kern="1200" dirty="0">
                <a:solidFill>
                  <a:schemeClr val="tx1"/>
                </a:solidFill>
                <a:effectLst/>
                <a:latin typeface="+mn-lt"/>
                <a:ea typeface="+mn-ea"/>
                <a:cs typeface="+mn-cs"/>
              </a:rPr>
              <a:t>VRT</a:t>
            </a:r>
            <a:r>
              <a:rPr lang="vi-VN" sz="1200" kern="1200" dirty="0">
                <a:solidFill>
                  <a:schemeClr val="tx1"/>
                </a:solidFill>
                <a:effectLst/>
                <a:latin typeface="+mn-lt"/>
                <a:ea typeface="+mn-ea"/>
                <a:cs typeface="+mn-cs"/>
              </a:rPr>
              <a:t> thể nhiễm </a:t>
            </a:r>
            <a:r>
              <a:rPr lang="vi-VN" sz="1200" kern="1200">
                <a:solidFill>
                  <a:schemeClr val="tx1"/>
                </a:solidFill>
                <a:effectLst/>
                <a:latin typeface="+mn-lt"/>
                <a:ea typeface="+mn-ea"/>
                <a:cs typeface="+mn-cs"/>
              </a:rPr>
              <a:t>độc</a:t>
            </a:r>
            <a:r>
              <a:rPr lang="en-US" sz="1200" kern="1200">
                <a:solidFill>
                  <a:schemeClr val="tx1"/>
                </a:solidFill>
                <a:effectLst/>
                <a:latin typeface="+mn-lt"/>
                <a:ea typeface="+mn-ea"/>
                <a:cs typeface="+mn-cs"/>
              </a:rPr>
              <a:t>.</a:t>
            </a:r>
          </a:p>
          <a:p>
            <a:r>
              <a:rPr lang="en-US" sz="1200" i="1" kern="1200">
                <a:solidFill>
                  <a:schemeClr val="tx1"/>
                </a:solidFill>
                <a:effectLst/>
                <a:latin typeface="+mn-lt"/>
                <a:ea typeface="+mn-ea"/>
                <a:cs typeface="+mn-cs"/>
              </a:rPr>
              <a:t>Đang</a:t>
            </a:r>
            <a:r>
              <a:rPr lang="en-US" sz="1200" i="1" kern="1200" baseline="0">
                <a:solidFill>
                  <a:schemeClr val="tx1"/>
                </a:solidFill>
                <a:effectLst/>
                <a:latin typeface="+mn-lt"/>
                <a:ea typeface="+mn-ea"/>
                <a:cs typeface="+mn-cs"/>
              </a:rPr>
              <a:t> theo dõi ruột thừa, nhưng bệnh nhân vẫn đói bụng, hỏi ý kiến muốn ăn uống -&gt; xem xét lại chẩn đoán viêm ruột thừa. Chán ăn là nhịn cả ngày mà vẫn không muốn ăn. </a:t>
            </a:r>
            <a:endParaRPr lang="en-US" sz="1200" i="1"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3.Sốt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sốt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cao</a:t>
            </a:r>
            <a:endParaRPr lang="en-US" sz="1200" kern="1200" dirty="0">
              <a:solidFill>
                <a:schemeClr val="tx1"/>
              </a:solidFill>
              <a:effectLst/>
              <a:latin typeface="+mn-lt"/>
              <a:ea typeface="+mn-ea"/>
              <a:cs typeface="+mn-cs"/>
            </a:endParaRPr>
          </a:p>
          <a:p>
            <a:r>
              <a:rPr lang="vi-VN" sz="1200" kern="1200" dirty="0">
                <a:solidFill>
                  <a:schemeClr val="tx1"/>
                </a:solidFill>
                <a:effectLst/>
                <a:latin typeface="+mn-lt"/>
                <a:ea typeface="+mn-ea"/>
                <a:cs typeface="+mn-cs"/>
              </a:rPr>
              <a:t>Trình tự xuất hiện các triệu chứng </a:t>
            </a:r>
            <a:r>
              <a:rPr lang="en-US" sz="1200" kern="1200" dirty="0" err="1">
                <a:solidFill>
                  <a:schemeClr val="tx1"/>
                </a:solidFill>
                <a:effectLst/>
                <a:latin typeface="+mn-lt"/>
                <a:ea typeface="+mn-ea"/>
                <a:cs typeface="+mn-cs"/>
              </a:rPr>
              <a:t>cũng</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có vai trò trong chẩn đoán phân biệt bệnh. </a:t>
            </a:r>
            <a:r>
              <a:rPr lang="en-US" sz="1200" kern="1200" dirty="0">
                <a:solidFill>
                  <a:schemeClr val="tx1"/>
                </a:solidFill>
                <a:effectLst/>
                <a:latin typeface="+mn-lt"/>
                <a:ea typeface="+mn-ea"/>
                <a:cs typeface="+mn-cs"/>
              </a:rPr>
              <a:t>Murphy </a:t>
            </a:r>
            <a:r>
              <a:rPr lang="en-US" sz="1200" kern="1200" dirty="0" err="1">
                <a:solidFill>
                  <a:schemeClr val="tx1"/>
                </a:solidFill>
                <a:effectLst/>
                <a:latin typeface="+mn-lt"/>
                <a:ea typeface="+mn-ea"/>
                <a:cs typeface="+mn-cs"/>
              </a:rPr>
              <a:t>nhấn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tự</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xuất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hằng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định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dưới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rồi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nôn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sốt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còn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gọi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tam </a:t>
            </a:r>
            <a:r>
              <a:rPr lang="en-US" sz="1200" kern="1200" dirty="0" err="1">
                <a:solidFill>
                  <a:schemeClr val="tx1"/>
                </a:solidFill>
                <a:effectLst/>
                <a:latin typeface="+mn-lt"/>
                <a:ea typeface="+mn-ea"/>
                <a:cs typeface="+mn-cs"/>
              </a:rPr>
              <a:t>chứng</a:t>
            </a:r>
            <a:r>
              <a:rPr lang="en-US" sz="1200" kern="1200" dirty="0">
                <a:solidFill>
                  <a:schemeClr val="tx1"/>
                </a:solidFill>
                <a:effectLst/>
                <a:latin typeface="+mn-lt"/>
                <a:ea typeface="+mn-ea"/>
                <a:cs typeface="+mn-cs"/>
              </a:rPr>
              <a:t> Murphy); </a:t>
            </a:r>
            <a:r>
              <a:rPr lang="en-US" sz="1200" kern="1200" dirty="0" err="1">
                <a:solidFill>
                  <a:schemeClr val="tx1"/>
                </a:solidFill>
                <a:effectLst/>
                <a:latin typeface="+mn-lt"/>
                <a:ea typeface="+mn-ea"/>
                <a:cs typeface="+mn-cs"/>
              </a:rPr>
              <a:t>nếu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tự</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thay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đổi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thì</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ngờ</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VRT.  </a:t>
            </a:r>
          </a:p>
          <a:p>
            <a:endParaRPr lang="en-VN" dirty="0"/>
          </a:p>
        </p:txBody>
      </p:sp>
      <p:sp>
        <p:nvSpPr>
          <p:cNvPr id="4" name="Slide Number Placeholder 3"/>
          <p:cNvSpPr>
            <a:spLocks noGrp="1"/>
          </p:cNvSpPr>
          <p:nvPr>
            <p:ph type="sldNum" sz="quarter" idx="5"/>
          </p:nvPr>
        </p:nvSpPr>
        <p:spPr/>
        <p:txBody>
          <a:bodyPr/>
          <a:lstStyle/>
          <a:p>
            <a:fld id="{9AE66F77-094B-4B47-8472-2B93A43798D4}" type="slidenum">
              <a:rPr lang="en-VN" smtClean="0"/>
              <a:t>8</a:t>
            </a:fld>
            <a:endParaRPr lang="en-VN"/>
          </a:p>
        </p:txBody>
      </p:sp>
    </p:spTree>
    <p:extLst>
      <p:ext uri="{BB962C8B-B14F-4D97-AF65-F5344CB8AC3E}">
        <p14:creationId xmlns:p14="http://schemas.microsoft.com/office/powerpoint/2010/main" val="38161843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sz="1200" kern="1200" dirty="0">
                <a:solidFill>
                  <a:schemeClr val="tx1"/>
                </a:solidFill>
                <a:effectLst/>
                <a:latin typeface="+mn-lt"/>
                <a:ea typeface="+mn-ea"/>
                <a:cs typeface="+mn-cs"/>
              </a:rPr>
              <a:t>TCTT khi thăm khám bệnh</a:t>
            </a:r>
          </a:p>
          <a:p>
            <a:pPr marL="0" marR="0" lvl="0" indent="0" algn="l" defTabSz="914400" rtl="0" eaLnBrk="1" fontAlgn="auto" latinLnBrk="0" hangingPunct="1">
              <a:lnSpc>
                <a:spcPct val="100000"/>
              </a:lnSpc>
              <a:spcBef>
                <a:spcPts val="0"/>
              </a:spcBef>
              <a:spcAft>
                <a:spcPts val="0"/>
              </a:spcAft>
              <a:buClrTx/>
              <a:buSzTx/>
              <a:buFontTx/>
              <a:buNone/>
              <a:tabLst/>
              <a:defRPr/>
            </a:pPr>
            <a:r>
              <a:rPr lang="vi-VN" sz="1200" kern="1200" dirty="0">
                <a:solidFill>
                  <a:schemeClr val="tx1"/>
                </a:solidFill>
                <a:effectLst/>
                <a:latin typeface="+mn-lt"/>
                <a:ea typeface="+mn-ea"/>
                <a:cs typeface="+mn-cs"/>
              </a:rPr>
              <a:t>Đ</a:t>
            </a:r>
            <a:r>
              <a:rPr lang="en-US" sz="1200" kern="1200" dirty="0">
                <a:solidFill>
                  <a:schemeClr val="tx1"/>
                </a:solidFill>
                <a:effectLst/>
                <a:latin typeface="+mn-lt"/>
                <a:ea typeface="+mn-ea"/>
                <a:cs typeface="+mn-cs"/>
              </a:rPr>
              <a:t>a </a:t>
            </a:r>
            <a:r>
              <a:rPr lang="en-US" sz="1200" kern="1200" dirty="0" err="1">
                <a:solidFill>
                  <a:schemeClr val="tx1"/>
                </a:solidFill>
                <a:effectLst/>
                <a:latin typeface="+mn-lt"/>
                <a:ea typeface="+mn-ea"/>
                <a:cs typeface="+mn-cs"/>
              </a:rPr>
              <a:t>số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sẽ</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ấn</a:t>
            </a:r>
            <a:r>
              <a:rPr lang="en-US" sz="1200" kern="1200" dirty="0">
                <a:solidFill>
                  <a:schemeClr val="tx1"/>
                </a:solidFill>
                <a:effectLst/>
                <a:latin typeface="+mn-lt"/>
                <a:ea typeface="+mn-ea"/>
                <a:cs typeface="+mn-cs"/>
              </a:rPr>
              <a:t> (tenderness)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vùng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¼ </a:t>
            </a:r>
            <a:r>
              <a:rPr lang="en-US" sz="1200" kern="1200" dirty="0" err="1">
                <a:solidFill>
                  <a:schemeClr val="tx1"/>
                </a:solidFill>
                <a:effectLst/>
                <a:latin typeface="+mn-lt"/>
                <a:ea typeface="+mn-ea"/>
                <a:cs typeface="+mn-cs"/>
              </a:rPr>
              <a:t>dưới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Đây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trọng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biệt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nhận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hay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trội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nhắc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McBurney, </a:t>
            </a:r>
            <a:r>
              <a:rPr lang="en-US" sz="1200" kern="1200" dirty="0" err="1">
                <a:solidFill>
                  <a:schemeClr val="tx1"/>
                </a:solidFill>
                <a:effectLst/>
                <a:latin typeface="+mn-lt"/>
                <a:ea typeface="+mn-ea"/>
                <a:cs typeface="+mn-cs"/>
              </a:rPr>
              <a:t>Lanz</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Clado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do </a:t>
            </a:r>
            <a:r>
              <a:rPr lang="vi-VN" sz="1200" kern="1200" dirty="0">
                <a:solidFill>
                  <a:schemeClr val="tx1"/>
                </a:solidFill>
                <a:effectLst/>
                <a:latin typeface="+mn-lt"/>
                <a:ea typeface="+mn-ea"/>
                <a:cs typeface="+mn-cs"/>
              </a:rPr>
              <a:t>vị trí giải phẫu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khác nhau nên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không có điểm đau cố định </a:t>
            </a:r>
            <a:r>
              <a:rPr lang="en-US" sz="1200" kern="1200" dirty="0" err="1">
                <a:solidFill>
                  <a:schemeClr val="tx1"/>
                </a:solidFill>
                <a:effectLst/>
                <a:latin typeface="+mn-lt"/>
                <a:ea typeface="+mn-ea"/>
                <a:cs typeface="+mn-cs"/>
              </a:rPr>
              <a:t>thật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chính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xác</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cho mọi trường hợp.</a:t>
            </a:r>
          </a:p>
          <a:p>
            <a:pPr marL="0" marR="0" lvl="0" indent="0" algn="l" defTabSz="914400" rtl="0" eaLnBrk="1" fontAlgn="auto" latinLnBrk="0" hangingPunct="1">
              <a:lnSpc>
                <a:spcPct val="100000"/>
              </a:lnSpc>
              <a:spcBef>
                <a:spcPts val="0"/>
              </a:spcBef>
              <a:spcAft>
                <a:spcPts val="0"/>
              </a:spcAft>
              <a:buClrTx/>
              <a:buSzTx/>
              <a:buFontTx/>
              <a:buNone/>
              <a:tabLst/>
              <a:defRPr/>
            </a:pPr>
            <a:r>
              <a:rPr lang="vi-VN" sz="1200" kern="1200" dirty="0">
                <a:solidFill>
                  <a:schemeClr val="tx1"/>
                </a:solidFill>
                <a:effectLst/>
                <a:latin typeface="+mn-lt"/>
                <a:ea typeface="+mn-ea"/>
                <a:cs typeface="+mn-cs"/>
              </a:rPr>
              <a:t>Khi quá trình viêm lan tới thanh mạc ruột thừa và phúc mạc thành, khám bụng sẽ phát hiện các dấu hiệu của </a:t>
            </a:r>
            <a:r>
              <a:rPr lang="en-US" sz="1200" kern="1200" dirty="0" err="1">
                <a:solidFill>
                  <a:schemeClr val="tx1"/>
                </a:solidFill>
                <a:effectLst/>
                <a:latin typeface="+mn-lt"/>
                <a:ea typeface="+mn-ea"/>
                <a:cs typeface="+mn-cs"/>
              </a:rPr>
              <a:t>kích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thích</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phúc mạc. Phản ứng dội </a:t>
            </a:r>
            <a:r>
              <a:rPr lang="en-US" sz="1200" kern="1200" dirty="0">
                <a:solidFill>
                  <a:schemeClr val="tx1"/>
                </a:solidFill>
                <a:effectLst/>
                <a:latin typeface="+mn-lt"/>
                <a:ea typeface="+mn-ea"/>
                <a:cs typeface="+mn-cs"/>
              </a:rPr>
              <a:t>(rebound tenderness) </a:t>
            </a:r>
            <a:r>
              <a:rPr lang="vi-VN" sz="1200" kern="1200" dirty="0">
                <a:solidFill>
                  <a:schemeClr val="tx1"/>
                </a:solidFill>
                <a:effectLst/>
                <a:latin typeface="+mn-lt"/>
                <a:ea typeface="+mn-ea"/>
                <a:cs typeface="+mn-cs"/>
              </a:rPr>
              <a:t>là dấu hiệu sớm, chứng tỏ đã có tình trạng kích thích phúc mạc khu trú</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hẳn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vi-VN" sz="1200" kern="1200" dirty="0">
                <a:solidFill>
                  <a:schemeClr val="tx1"/>
                </a:solidFill>
                <a:effectLst/>
                <a:latin typeface="+mn-lt"/>
                <a:ea typeface="+mn-ea"/>
                <a:cs typeface="+mn-cs"/>
              </a:rPr>
              <a:t>. Tìm phản ứng dội trực tiếp khi ấn </a:t>
            </a:r>
            <a:r>
              <a:rPr lang="en-US" sz="1200" kern="1200" dirty="0" err="1">
                <a:solidFill>
                  <a:schemeClr val="tx1"/>
                </a:solidFill>
                <a:effectLst/>
                <a:latin typeface="+mn-lt"/>
                <a:ea typeface="+mn-ea"/>
                <a:cs typeface="+mn-cs"/>
              </a:rPr>
              <a:t>ngón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tay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sâu</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ngay trên một vị trí tại bụng dưới bên 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rồi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buông</a:t>
            </a:r>
            <a:r>
              <a:rPr lang="en-US" sz="1200" kern="1200" dirty="0">
                <a:solidFill>
                  <a:schemeClr val="tx1"/>
                </a:solidFill>
                <a:effectLst/>
                <a:latin typeface="+mn-lt"/>
                <a:ea typeface="+mn-ea"/>
                <a:cs typeface="+mn-cs"/>
              </a:rPr>
              <a:t> ra </a:t>
            </a:r>
            <a:r>
              <a:rPr lang="en-US" sz="1200" kern="1200" dirty="0" err="1">
                <a:solidFill>
                  <a:schemeClr val="tx1"/>
                </a:solidFill>
                <a:effectLst/>
                <a:latin typeface="+mn-lt"/>
                <a:ea typeface="+mn-ea"/>
                <a:cs typeface="+mn-cs"/>
              </a:rPr>
              <a:t>đột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dương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tính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nếu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chói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người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buông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tay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còn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gọi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hiệu</a:t>
            </a:r>
            <a:r>
              <a:rPr lang="en-US" sz="1200" kern="1200" dirty="0">
                <a:solidFill>
                  <a:schemeClr val="tx1"/>
                </a:solidFill>
                <a:effectLst/>
                <a:latin typeface="+mn-lt"/>
                <a:ea typeface="+mn-ea"/>
                <a:cs typeface="+mn-cs"/>
              </a:rPr>
              <a:t> Blumberg)</a:t>
            </a:r>
            <a:r>
              <a:rPr lang="vi-VN" sz="1200" kern="1200" dirty="0">
                <a:solidFill>
                  <a:schemeClr val="tx1"/>
                </a:solidFill>
                <a:effectLst/>
                <a:latin typeface="+mn-lt"/>
                <a:ea typeface="+mn-ea"/>
                <a:cs typeface="+mn-cs"/>
              </a:rPr>
              <a:t>. Cũng có thể làm phản ứng dội gián tiếp bằng cách </a:t>
            </a:r>
            <a:r>
              <a:rPr lang="en-US" sz="1200" kern="1200" dirty="0" err="1">
                <a:solidFill>
                  <a:schemeClr val="tx1"/>
                </a:solidFill>
                <a:effectLst/>
                <a:latin typeface="+mn-lt"/>
                <a:ea typeface="+mn-ea"/>
                <a:cs typeface="+mn-cs"/>
              </a:rPr>
              <a:t>xem</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bệnh nhân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bị</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đau ở hố chậu phải </a:t>
            </a:r>
            <a:r>
              <a:rPr lang="en-US" sz="1200" kern="1200" dirty="0">
                <a:solidFill>
                  <a:schemeClr val="tx1"/>
                </a:solidFill>
                <a:effectLst/>
                <a:latin typeface="+mn-lt"/>
                <a:ea typeface="+mn-ea"/>
                <a:cs typeface="+mn-cs"/>
              </a:rPr>
              <a:t>hay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ấn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chậu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Rovsing</a:t>
            </a:r>
            <a:r>
              <a:rPr lang="vi-VN" sz="120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đau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dưới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khi ho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dấu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hiệu</a:t>
            </a:r>
            <a:r>
              <a:rPr lang="en-US" sz="1200" kern="1200" dirty="0">
                <a:solidFill>
                  <a:schemeClr val="tx1"/>
                </a:solidFill>
                <a:effectLst/>
                <a:latin typeface="+mn-lt"/>
                <a:ea typeface="+mn-ea"/>
                <a:cs typeface="+mn-cs"/>
              </a:rPr>
              <a:t> Dunphy) hay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dập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gót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nghiệm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pháp</a:t>
            </a:r>
            <a:r>
              <a:rPr lang="en-US" sz="1200" kern="1200" dirty="0">
                <a:solidFill>
                  <a:schemeClr val="tx1"/>
                </a:solidFill>
                <a:effectLst/>
                <a:latin typeface="+mn-lt"/>
                <a:ea typeface="+mn-ea"/>
                <a:cs typeface="+mn-cs"/>
              </a:rPr>
              <a:t> Markle),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bệnh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nhảy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lò</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cò</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trụ</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cũng được xem như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vi-VN" sz="1200" kern="1200" dirty="0">
                <a:solidFill>
                  <a:schemeClr val="tx1"/>
                </a:solidFill>
                <a:effectLst/>
                <a:latin typeface="+mn-lt"/>
                <a:ea typeface="+mn-ea"/>
                <a:cs typeface="+mn-cs"/>
              </a:rPr>
              <a:t> phản ứng dội gián tiếp. </a:t>
            </a:r>
            <a:r>
              <a:rPr lang="en-US" sz="1200" kern="1200" dirty="0" err="1">
                <a:solidFill>
                  <a:schemeClr val="tx1"/>
                </a:solidFill>
                <a:effectLst/>
                <a:latin typeface="+mn-lt"/>
                <a:ea typeface="+mn-ea"/>
                <a:cs typeface="+mn-cs"/>
              </a:rPr>
              <a:t>Trường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ấn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đề</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(guarding) </a:t>
            </a:r>
            <a:r>
              <a:rPr lang="en-US" sz="1200" kern="1200" dirty="0" err="1">
                <a:solidFill>
                  <a:schemeClr val="tx1"/>
                </a:solidFill>
                <a:effectLst/>
                <a:latin typeface="+mn-lt"/>
                <a:ea typeface="+mn-ea"/>
                <a:cs typeface="+mn-cs"/>
              </a:rPr>
              <a:t>rõ</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thì</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bụng</a:t>
            </a:r>
            <a:r>
              <a:rPr lang="en-US" sz="1200" kern="1200" dirty="0">
                <a:solidFill>
                  <a:schemeClr val="tx1"/>
                </a:solidFill>
                <a:effectLst/>
                <a:latin typeface="+mn-lt"/>
                <a:ea typeface="+mn-ea"/>
                <a:cs typeface="+mn-cs"/>
              </a:rPr>
              <a:t> co </a:t>
            </a:r>
            <a:r>
              <a:rPr lang="en-US" sz="1200" kern="1200" dirty="0" err="1">
                <a:solidFill>
                  <a:schemeClr val="tx1"/>
                </a:solidFill>
                <a:effectLst/>
                <a:latin typeface="+mn-lt"/>
                <a:ea typeface="+mn-ea"/>
                <a:cs typeface="+mn-cs"/>
              </a:rPr>
              <a:t>cứng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gỗ</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thủng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dày</a:t>
            </a:r>
            <a:r>
              <a:rPr lang="en-US" dirty="0">
                <a:effectLst/>
              </a:rPr>
              <a:t> </a:t>
            </a:r>
            <a:r>
              <a:rPr lang="en-US"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trường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ngờ</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ruột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thừa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a:t>
            </a:r>
            <a:r>
              <a:rPr lang="vi-VN" sz="1200" kern="1200" dirty="0">
                <a:solidFill>
                  <a:schemeClr val="tx1"/>
                </a:solidFill>
                <a:effectLst/>
                <a:latin typeface="+mn-lt"/>
                <a:ea typeface="+mn-ea"/>
                <a:cs typeface="+mn-cs"/>
              </a:rPr>
              <a:t> các nghiệm pháp thăm khám </a:t>
            </a:r>
            <a:r>
              <a:rPr lang="en-US" sz="1200" kern="1200" dirty="0" err="1">
                <a:solidFill>
                  <a:schemeClr val="tx1"/>
                </a:solidFill>
                <a:effectLst/>
                <a:latin typeface="+mn-lt"/>
                <a:ea typeface="+mn-ea"/>
                <a:cs typeface="+mn-cs"/>
              </a:rPr>
              <a:t>bổ</a:t>
            </a:r>
            <a:r>
              <a:rPr lang="en-US" sz="1200" kern="1200" dirty="0">
                <a:solidFill>
                  <a:schemeClr val="tx1"/>
                </a:solidFill>
                <a:effectLst/>
                <a:latin typeface="+mn-lt"/>
                <a:ea typeface="+mn-ea"/>
                <a:cs typeface="+mn-cs"/>
              </a:rPr>
              <a:t> sung </a:t>
            </a:r>
            <a:r>
              <a:rPr lang="en-US" sz="1200" kern="1200" dirty="0" err="1">
                <a:solidFill>
                  <a:schemeClr val="tx1"/>
                </a:solidFill>
                <a:effectLst/>
                <a:latin typeface="+mn-lt"/>
                <a:ea typeface="+mn-ea"/>
                <a:cs typeface="+mn-cs"/>
              </a:rPr>
              <a:t>sẽ</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giúp xác định rõ vị trí đau như: </a:t>
            </a:r>
            <a:r>
              <a:rPr lang="en-US" sz="1200" kern="1200" dirty="0" err="1">
                <a:solidFill>
                  <a:schemeClr val="tx1"/>
                </a:solidFill>
                <a:effectLst/>
                <a:latin typeface="+mn-lt"/>
                <a:ea typeface="+mn-ea"/>
                <a:cs typeface="+mn-cs"/>
              </a:rPr>
              <a:t>thăm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đạo</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trực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tiểu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khung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nghiệm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thắt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lưng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chậu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sau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tràng</a:t>
            </a:r>
            <a:r>
              <a:rPr lang="en-US" sz="1200" kern="1200" dirty="0">
                <a:solidFill>
                  <a:schemeClr val="tx1"/>
                </a:solidFill>
                <a:effectLst/>
                <a:latin typeface="+mn-lt"/>
                <a:ea typeface="+mn-ea"/>
                <a:cs typeface="+mn-cs"/>
              </a:rPr>
              <a:t>), </a:t>
            </a:r>
            <a:r>
              <a:rPr lang="vi-VN" sz="1200" kern="1200" dirty="0">
                <a:solidFill>
                  <a:schemeClr val="tx1"/>
                </a:solidFill>
                <a:effectLst/>
                <a:latin typeface="+mn-lt"/>
                <a:ea typeface="+mn-ea"/>
                <a:cs typeface="+mn-cs"/>
              </a:rPr>
              <a:t>nghiệm pháp </a:t>
            </a:r>
            <a:r>
              <a:rPr lang="en-US" sz="1200" kern="1200" dirty="0" err="1">
                <a:solidFill>
                  <a:schemeClr val="tx1"/>
                </a:solidFill>
                <a:effectLst/>
                <a:latin typeface="+mn-lt"/>
                <a:ea typeface="+mn-ea"/>
                <a:cs typeface="+mn-cs"/>
              </a:rPr>
              <a:t>cơ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bịt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VRT </a:t>
            </a:r>
            <a:r>
              <a:rPr lang="en-US" sz="1200" kern="1200" dirty="0" err="1">
                <a:solidFill>
                  <a:schemeClr val="tx1"/>
                </a:solidFill>
                <a:effectLst/>
                <a:latin typeface="+mn-lt"/>
                <a:ea typeface="+mn-ea"/>
                <a:cs typeface="+mn-cs"/>
              </a:rPr>
              <a:t>tiểu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khung</a:t>
            </a:r>
            <a:r>
              <a:rPr lang="en-US" sz="1200" kern="1200" dirty="0">
                <a:solidFill>
                  <a:schemeClr val="tx1"/>
                </a:solidFill>
                <a:effectLst/>
                <a:latin typeface="+mn-lt"/>
                <a:ea typeface="+mn-ea"/>
                <a:cs typeface="+mn-cs"/>
              </a:rPr>
              <a:t>)</a:t>
            </a:r>
            <a:r>
              <a:rPr lang="vi-VN" sz="1200" kern="1200" dirty="0">
                <a:solidFill>
                  <a:schemeClr val="tx1"/>
                </a:solidFill>
                <a:effectLst/>
                <a:latin typeface="+mn-lt"/>
                <a:ea typeface="+mn-ea"/>
                <a:cs typeface="+mn-cs"/>
              </a:rPr>
              <a:t>.</a:t>
            </a:r>
            <a:endParaRPr lang="en-US" sz="1200" kern="1200" dirty="0">
              <a:solidFill>
                <a:schemeClr val="tx1"/>
              </a:solidFill>
              <a:effectLst/>
              <a:latin typeface="+mn-lt"/>
              <a:ea typeface="+mn-ea"/>
              <a:cs typeface="+mn-cs"/>
            </a:endParaRPr>
          </a:p>
          <a:p>
            <a:endParaRPr lang="en-VN" dirty="0"/>
          </a:p>
        </p:txBody>
      </p:sp>
      <p:sp>
        <p:nvSpPr>
          <p:cNvPr id="4" name="Slide Number Placeholder 3"/>
          <p:cNvSpPr>
            <a:spLocks noGrp="1"/>
          </p:cNvSpPr>
          <p:nvPr>
            <p:ph type="sldNum" sz="quarter" idx="5"/>
          </p:nvPr>
        </p:nvSpPr>
        <p:spPr/>
        <p:txBody>
          <a:bodyPr/>
          <a:lstStyle/>
          <a:p>
            <a:fld id="{9AE66F77-094B-4B47-8472-2B93A43798D4}" type="slidenum">
              <a:rPr lang="en-VN" smtClean="0"/>
              <a:t>9</a:t>
            </a:fld>
            <a:endParaRPr lang="en-VN"/>
          </a:p>
        </p:txBody>
      </p:sp>
    </p:spTree>
    <p:extLst>
      <p:ext uri="{BB962C8B-B14F-4D97-AF65-F5344CB8AC3E}">
        <p14:creationId xmlns:p14="http://schemas.microsoft.com/office/powerpoint/2010/main" val="38958414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t>
            </a:r>
            <a:r>
              <a:rPr lang="en-VN" dirty="0"/>
              <a:t>ình vẽ trên nhắc lại sự đa dạng về vị trí giải phẫu của RT trong ổ bụng và so với manh tràng. </a:t>
            </a:r>
          </a:p>
        </p:txBody>
      </p:sp>
      <p:sp>
        <p:nvSpPr>
          <p:cNvPr id="4" name="Slide Number Placeholder 3"/>
          <p:cNvSpPr>
            <a:spLocks noGrp="1"/>
          </p:cNvSpPr>
          <p:nvPr>
            <p:ph type="sldNum" sz="quarter" idx="5"/>
          </p:nvPr>
        </p:nvSpPr>
        <p:spPr/>
        <p:txBody>
          <a:bodyPr/>
          <a:lstStyle/>
          <a:p>
            <a:fld id="{9AE66F77-094B-4B47-8472-2B93A43798D4}" type="slidenum">
              <a:rPr lang="en-VN" smtClean="0"/>
              <a:t>10</a:t>
            </a:fld>
            <a:endParaRPr lang="en-VN"/>
          </a:p>
        </p:txBody>
      </p:sp>
    </p:spTree>
    <p:extLst>
      <p:ext uri="{BB962C8B-B14F-4D97-AF65-F5344CB8AC3E}">
        <p14:creationId xmlns:p14="http://schemas.microsoft.com/office/powerpoint/2010/main" val="35166152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êu đề Bản chiếu">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vi-VN"/>
              <a:t>Bấm để sửa kiểu tiêu đề Bản cái</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vi-VN"/>
              <a:t>Bấm để chỉnh sửa kiểu phụ đề của Bản cái</a:t>
            </a:r>
            <a:endParaRPr lang="en-US" dirty="0"/>
          </a:p>
        </p:txBody>
      </p:sp>
      <p:sp>
        <p:nvSpPr>
          <p:cNvPr id="4" name="Date Placeholder 3"/>
          <p:cNvSpPr>
            <a:spLocks noGrp="1"/>
          </p:cNvSpPr>
          <p:nvPr>
            <p:ph type="dt" sz="half" idx="10"/>
          </p:nvPr>
        </p:nvSpPr>
        <p:spPr/>
        <p:txBody>
          <a:bodyPr/>
          <a:lstStyle/>
          <a:p>
            <a:fld id="{913F3D47-169F-4C0F-BD67-DAA8098FB5D6}" type="datetimeFigureOut">
              <a:rPr lang="en-US" smtClean="0"/>
              <a:t>7/31/2021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7F6FE0-AFF0-421E-8B66-D14DBDAF80E3}" type="slidenum">
              <a:rPr lang="en-US" smtClean="0"/>
              <a:t>‹#›</a:t>
            </a:fld>
            <a:endParaRPr lang="en-US"/>
          </a:p>
        </p:txBody>
      </p:sp>
    </p:spTree>
    <p:extLst>
      <p:ext uri="{BB962C8B-B14F-4D97-AF65-F5344CB8AC3E}">
        <p14:creationId xmlns:p14="http://schemas.microsoft.com/office/powerpoint/2010/main" val="24174175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Ảnh Toàn cảnh cùng vớ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vi-VN"/>
              <a:t>Bấm để sửa kiểu tiêu đề Bản cái</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vi-VN"/>
              <a:t>Bấm biểu tượng để thêm hình ảnh</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Chỉnh sửa kiểu văn bản của Bản cái</a:t>
            </a:r>
          </a:p>
        </p:txBody>
      </p:sp>
      <p:sp>
        <p:nvSpPr>
          <p:cNvPr id="5" name="Date Placeholder 4"/>
          <p:cNvSpPr>
            <a:spLocks noGrp="1"/>
          </p:cNvSpPr>
          <p:nvPr>
            <p:ph type="dt" sz="half" idx="10"/>
          </p:nvPr>
        </p:nvSpPr>
        <p:spPr/>
        <p:txBody>
          <a:bodyPr/>
          <a:lstStyle/>
          <a:p>
            <a:fld id="{913F3D47-169F-4C0F-BD67-DAA8098FB5D6}" type="datetimeFigureOut">
              <a:rPr lang="en-US" smtClean="0"/>
              <a:t>7/31/2021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C7F6FE0-AFF0-421E-8B66-D14DBDAF80E3}" type="slidenum">
              <a:rPr lang="en-US" smtClean="0"/>
              <a:t>‹#›</a:t>
            </a:fld>
            <a:endParaRPr lang="en-US"/>
          </a:p>
        </p:txBody>
      </p:sp>
    </p:spTree>
    <p:extLst>
      <p:ext uri="{BB962C8B-B14F-4D97-AF65-F5344CB8AC3E}">
        <p14:creationId xmlns:p14="http://schemas.microsoft.com/office/powerpoint/2010/main" val="16870619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êu đề và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vi-VN"/>
              <a:t>Bấm để sửa kiểu tiêu đề Bản cái</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Chỉnh sửa kiểu văn bản của Bản cái</a:t>
            </a:r>
          </a:p>
        </p:txBody>
      </p:sp>
      <p:sp>
        <p:nvSpPr>
          <p:cNvPr id="4" name="Date Placeholder 3"/>
          <p:cNvSpPr>
            <a:spLocks noGrp="1"/>
          </p:cNvSpPr>
          <p:nvPr>
            <p:ph type="dt" sz="half" idx="10"/>
          </p:nvPr>
        </p:nvSpPr>
        <p:spPr/>
        <p:txBody>
          <a:bodyPr/>
          <a:lstStyle/>
          <a:p>
            <a:fld id="{913F3D47-169F-4C0F-BD67-DAA8098FB5D6}" type="datetimeFigureOut">
              <a:rPr lang="en-US" smtClean="0"/>
              <a:t>7/31/2021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7F6FE0-AFF0-421E-8B66-D14DBDAF80E3}" type="slidenum">
              <a:rPr lang="en-US" smtClean="0"/>
              <a:t>‹#›</a:t>
            </a:fld>
            <a:endParaRPr lang="en-US"/>
          </a:p>
        </p:txBody>
      </p:sp>
    </p:spTree>
    <p:extLst>
      <p:ext uri="{BB962C8B-B14F-4D97-AF65-F5344CB8AC3E}">
        <p14:creationId xmlns:p14="http://schemas.microsoft.com/office/powerpoint/2010/main" val="41781015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rích dẫn cùng vớ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vi-VN"/>
              <a:t>Bấm để sửa kiểu tiêu đề Bản cái</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vi-VN"/>
              <a:t>Chỉnh sửa kiểu văn bản của Bản cái</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Chỉnh sửa kiểu văn bản của Bản cái</a:t>
            </a:r>
          </a:p>
        </p:txBody>
      </p:sp>
      <p:sp>
        <p:nvSpPr>
          <p:cNvPr id="4" name="Date Placeholder 3"/>
          <p:cNvSpPr>
            <a:spLocks noGrp="1"/>
          </p:cNvSpPr>
          <p:nvPr>
            <p:ph type="dt" sz="half" idx="10"/>
          </p:nvPr>
        </p:nvSpPr>
        <p:spPr/>
        <p:txBody>
          <a:bodyPr/>
          <a:lstStyle/>
          <a:p>
            <a:fld id="{913F3D47-169F-4C0F-BD67-DAA8098FB5D6}" type="datetimeFigureOut">
              <a:rPr lang="en-US" smtClean="0"/>
              <a:t>7/31/2021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7F6FE0-AFF0-421E-8B66-D14DBDAF80E3}"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3052102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anh Thiếp">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vi-VN"/>
              <a:t>Bấm để sửa kiểu tiêu đề Bản cái</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vi-VN"/>
              <a:t>Chỉnh sửa kiểu văn bản của Bản cái</a:t>
            </a:r>
          </a:p>
        </p:txBody>
      </p:sp>
      <p:sp>
        <p:nvSpPr>
          <p:cNvPr id="4" name="Date Placeholder 3"/>
          <p:cNvSpPr>
            <a:spLocks noGrp="1"/>
          </p:cNvSpPr>
          <p:nvPr>
            <p:ph type="dt" sz="half" idx="10"/>
          </p:nvPr>
        </p:nvSpPr>
        <p:spPr/>
        <p:txBody>
          <a:bodyPr/>
          <a:lstStyle/>
          <a:p>
            <a:fld id="{913F3D47-169F-4C0F-BD67-DAA8098FB5D6}" type="datetimeFigureOut">
              <a:rPr lang="en-US" smtClean="0"/>
              <a:t>7/31/2021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7F6FE0-AFF0-421E-8B66-D14DBDAF80E3}" type="slidenum">
              <a:rPr lang="en-US" smtClean="0"/>
              <a:t>‹#›</a:t>
            </a:fld>
            <a:endParaRPr lang="en-US"/>
          </a:p>
        </p:txBody>
      </p:sp>
    </p:spTree>
    <p:extLst>
      <p:ext uri="{BB962C8B-B14F-4D97-AF65-F5344CB8AC3E}">
        <p14:creationId xmlns:p14="http://schemas.microsoft.com/office/powerpoint/2010/main" val="29542955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ộ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vi-VN"/>
              <a:t>Bấm để sửa kiểu tiêu đề Bản cái</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Chỉnh sửa kiểu văn bản của Bản cái</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Chỉnh sửa kiểu văn bản của Bản cái</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Chỉnh sửa kiểu văn bản của Bản cái</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Chỉnh sửa kiểu văn bản của Bản cái</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Chỉnh sửa kiểu văn bản của Bản cái</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Chỉnh sửa kiểu văn bản của Bản cái</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13F3D47-169F-4C0F-BD67-DAA8098FB5D6}" type="datetimeFigureOut">
              <a:rPr lang="en-US" smtClean="0"/>
              <a:t>7/31/2021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7F6FE0-AFF0-421E-8B66-D14DBDAF80E3}" type="slidenum">
              <a:rPr lang="en-US" smtClean="0"/>
              <a:t>‹#›</a:t>
            </a:fld>
            <a:endParaRPr lang="en-US"/>
          </a:p>
        </p:txBody>
      </p:sp>
    </p:spTree>
    <p:extLst>
      <p:ext uri="{BB962C8B-B14F-4D97-AF65-F5344CB8AC3E}">
        <p14:creationId xmlns:p14="http://schemas.microsoft.com/office/powerpoint/2010/main" val="7237524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ột Hình ảnh">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vi-VN"/>
              <a:t>Bấm để sửa kiểu tiêu đề Bản cái</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Chỉnh sửa kiểu văn bản của Bản cái</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vi-VN"/>
              <a:t>Bấm biểu tượng để thêm hình ảnh</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Chỉnh sửa kiểu văn bản của Bản cái</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Chỉnh sửa kiểu văn bản của Bản cái</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vi-VN"/>
              <a:t>Bấm biểu tượng để thêm hình ảnh</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Chỉnh sửa kiểu văn bản của Bản cái</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Chỉnh sửa kiểu văn bản của Bản cái</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vi-VN"/>
              <a:t>Bấm biểu tượng để thêm hình ảnh</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Chỉnh sửa kiểu văn bản của Bản cái</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13F3D47-169F-4C0F-BD67-DAA8098FB5D6}" type="datetimeFigureOut">
              <a:rPr lang="en-US" smtClean="0"/>
              <a:t>7/31/2021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7F6FE0-AFF0-421E-8B66-D14DBDAF80E3}" type="slidenum">
              <a:rPr lang="en-US" smtClean="0"/>
              <a:t>‹#›</a:t>
            </a:fld>
            <a:endParaRPr lang="en-US"/>
          </a:p>
        </p:txBody>
      </p:sp>
    </p:spTree>
    <p:extLst>
      <p:ext uri="{BB962C8B-B14F-4D97-AF65-F5344CB8AC3E}">
        <p14:creationId xmlns:p14="http://schemas.microsoft.com/office/powerpoint/2010/main" val="9751024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êu đề và Văn bản Dọc">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3" name="Vertical Text Placeholder 2"/>
          <p:cNvSpPr>
            <a:spLocks noGrp="1"/>
          </p:cNvSpPr>
          <p:nvPr>
            <p:ph type="body" orient="vert" idx="1"/>
          </p:nvPr>
        </p:nvSpPr>
        <p:spPr/>
        <p:txBody>
          <a:bodyPr vert="eaVert" anchor="t" anchorCtr="0"/>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10"/>
          </p:nvPr>
        </p:nvSpPr>
        <p:spPr/>
        <p:txBody>
          <a:bodyPr/>
          <a:lstStyle/>
          <a:p>
            <a:fld id="{913F3D47-169F-4C0F-BD67-DAA8098FB5D6}" type="datetimeFigureOut">
              <a:rPr lang="en-US" smtClean="0"/>
              <a:t>7/31/2021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7F6FE0-AFF0-421E-8B66-D14DBDAF80E3}" type="slidenum">
              <a:rPr lang="en-US" smtClean="0"/>
              <a:t>‹#›</a:t>
            </a:fld>
            <a:endParaRPr lang="en-US"/>
          </a:p>
        </p:txBody>
      </p:sp>
    </p:spTree>
    <p:extLst>
      <p:ext uri="{BB962C8B-B14F-4D97-AF65-F5344CB8AC3E}">
        <p14:creationId xmlns:p14="http://schemas.microsoft.com/office/powerpoint/2010/main" val="33064556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êu đề Dọc và Văn bả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vi-VN"/>
              <a:t>Bấm để sửa kiểu tiêu đề Bản cái</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10"/>
          </p:nvPr>
        </p:nvSpPr>
        <p:spPr/>
        <p:txBody>
          <a:bodyPr/>
          <a:lstStyle/>
          <a:p>
            <a:fld id="{913F3D47-169F-4C0F-BD67-DAA8098FB5D6}" type="datetimeFigureOut">
              <a:rPr lang="en-US" smtClean="0"/>
              <a:t>7/31/2021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7F6FE0-AFF0-421E-8B66-D14DBDAF80E3}" type="slidenum">
              <a:rPr lang="en-US" smtClean="0"/>
              <a:t>‹#›</a:t>
            </a:fld>
            <a:endParaRPr lang="en-US"/>
          </a:p>
        </p:txBody>
      </p:sp>
    </p:spTree>
    <p:extLst>
      <p:ext uri="{BB962C8B-B14F-4D97-AF65-F5344CB8AC3E}">
        <p14:creationId xmlns:p14="http://schemas.microsoft.com/office/powerpoint/2010/main" val="1180652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êu đề và Nội du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3" name="Content Placeholder 2"/>
          <p:cNvSpPr>
            <a:spLocks noGrp="1"/>
          </p:cNvSpPr>
          <p:nvPr>
            <p:ph idx="1"/>
          </p:nvPr>
        </p:nvSpPr>
        <p:spPr/>
        <p:txBody>
          <a:body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7" name="Date Placeholder 3"/>
          <p:cNvSpPr>
            <a:spLocks noGrp="1"/>
          </p:cNvSpPr>
          <p:nvPr>
            <p:ph type="dt" sz="half" idx="10"/>
          </p:nvPr>
        </p:nvSpPr>
        <p:spPr/>
        <p:txBody>
          <a:bodyPr/>
          <a:lstStyle/>
          <a:p>
            <a:fld id="{913F3D47-169F-4C0F-BD67-DAA8098FB5D6}" type="datetimeFigureOut">
              <a:rPr lang="en-US" smtClean="0"/>
              <a:t>7/31/2021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7F6FE0-AFF0-421E-8B66-D14DBDAF80E3}" type="slidenum">
              <a:rPr lang="en-US" smtClean="0"/>
              <a:t>‹#›</a:t>
            </a:fld>
            <a:endParaRPr lang="en-US"/>
          </a:p>
        </p:txBody>
      </p:sp>
    </p:spTree>
    <p:extLst>
      <p:ext uri="{BB962C8B-B14F-4D97-AF65-F5344CB8AC3E}">
        <p14:creationId xmlns:p14="http://schemas.microsoft.com/office/powerpoint/2010/main" val="5421708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Đầu trang của Phần">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vi-VN"/>
              <a:t>Bấm để sửa kiểu tiêu đề Bản cái</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vi-VN"/>
              <a:t>Chỉnh sửa kiểu văn bản của Bản cái</a:t>
            </a:r>
          </a:p>
        </p:txBody>
      </p:sp>
      <p:sp>
        <p:nvSpPr>
          <p:cNvPr id="4" name="Date Placeholder 3"/>
          <p:cNvSpPr>
            <a:spLocks noGrp="1"/>
          </p:cNvSpPr>
          <p:nvPr>
            <p:ph type="dt" sz="half" idx="10"/>
          </p:nvPr>
        </p:nvSpPr>
        <p:spPr/>
        <p:txBody>
          <a:bodyPr/>
          <a:lstStyle/>
          <a:p>
            <a:fld id="{913F3D47-169F-4C0F-BD67-DAA8098FB5D6}" type="datetimeFigureOut">
              <a:rPr lang="en-US" smtClean="0"/>
              <a:t>7/31/2021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7F6FE0-AFF0-421E-8B66-D14DBDAF80E3}" type="slidenum">
              <a:rPr lang="en-US" smtClean="0"/>
              <a:t>‹#›</a:t>
            </a:fld>
            <a:endParaRPr lang="en-US"/>
          </a:p>
        </p:txBody>
      </p:sp>
    </p:spTree>
    <p:extLst>
      <p:ext uri="{BB962C8B-B14F-4D97-AF65-F5344CB8AC3E}">
        <p14:creationId xmlns:p14="http://schemas.microsoft.com/office/powerpoint/2010/main" val="3297537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Hai Nội du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5" name="Date Placeholder 4"/>
          <p:cNvSpPr>
            <a:spLocks noGrp="1"/>
          </p:cNvSpPr>
          <p:nvPr>
            <p:ph type="dt" sz="half" idx="10"/>
          </p:nvPr>
        </p:nvSpPr>
        <p:spPr/>
        <p:txBody>
          <a:bodyPr/>
          <a:lstStyle/>
          <a:p>
            <a:fld id="{913F3D47-169F-4C0F-BD67-DAA8098FB5D6}" type="datetimeFigureOut">
              <a:rPr lang="en-US" smtClean="0"/>
              <a:t>7/31/2021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C7F6FE0-AFF0-421E-8B66-D14DBDAF80E3}" type="slidenum">
              <a:rPr lang="en-US" smtClean="0"/>
              <a:t>‹#›</a:t>
            </a:fld>
            <a:endParaRPr lang="en-US"/>
          </a:p>
        </p:txBody>
      </p:sp>
    </p:spTree>
    <p:extLst>
      <p:ext uri="{BB962C8B-B14F-4D97-AF65-F5344CB8AC3E}">
        <p14:creationId xmlns:p14="http://schemas.microsoft.com/office/powerpoint/2010/main" val="22884988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hép so sánh">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vi-VN"/>
              <a:t>Bấm để sửa kiểu tiêu đề Bản cái</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Chỉnh sửa kiểu văn bản của Bản cái</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Chỉnh sửa kiểu văn bản của Bản cái</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7" name="Date Placeholder 6"/>
          <p:cNvSpPr>
            <a:spLocks noGrp="1"/>
          </p:cNvSpPr>
          <p:nvPr>
            <p:ph type="dt" sz="half" idx="10"/>
          </p:nvPr>
        </p:nvSpPr>
        <p:spPr/>
        <p:txBody>
          <a:bodyPr/>
          <a:lstStyle/>
          <a:p>
            <a:fld id="{913F3D47-169F-4C0F-BD67-DAA8098FB5D6}" type="datetimeFigureOut">
              <a:rPr lang="en-US" smtClean="0"/>
              <a:t>7/31/2021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C7F6FE0-AFF0-421E-8B66-D14DBDAF80E3}" type="slidenum">
              <a:rPr lang="en-US" smtClean="0"/>
              <a:t>‹#›</a:t>
            </a:fld>
            <a:endParaRPr lang="en-US"/>
          </a:p>
        </p:txBody>
      </p:sp>
    </p:spTree>
    <p:extLst>
      <p:ext uri="{BB962C8B-B14F-4D97-AF65-F5344CB8AC3E}">
        <p14:creationId xmlns:p14="http://schemas.microsoft.com/office/powerpoint/2010/main" val="2057289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hỉ Tiêu đề">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7" name="Date Placeholder 2"/>
          <p:cNvSpPr>
            <a:spLocks noGrp="1"/>
          </p:cNvSpPr>
          <p:nvPr>
            <p:ph type="dt" sz="half" idx="10"/>
          </p:nvPr>
        </p:nvSpPr>
        <p:spPr/>
        <p:txBody>
          <a:bodyPr/>
          <a:lstStyle/>
          <a:p>
            <a:fld id="{913F3D47-169F-4C0F-BD67-DAA8098FB5D6}" type="datetimeFigureOut">
              <a:rPr lang="en-US" smtClean="0"/>
              <a:t>7/31/2021</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CC7F6FE0-AFF0-421E-8B66-D14DBDAF80E3}" type="slidenum">
              <a:rPr lang="en-US" smtClean="0"/>
              <a:t>‹#›</a:t>
            </a:fld>
            <a:endParaRPr lang="en-US"/>
          </a:p>
        </p:txBody>
      </p:sp>
    </p:spTree>
    <p:extLst>
      <p:ext uri="{BB962C8B-B14F-4D97-AF65-F5344CB8AC3E}">
        <p14:creationId xmlns:p14="http://schemas.microsoft.com/office/powerpoint/2010/main" val="12835680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rống">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13F3D47-169F-4C0F-BD67-DAA8098FB5D6}" type="datetimeFigureOut">
              <a:rPr lang="en-US" smtClean="0"/>
              <a:t>7/31/2021</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CC7F6FE0-AFF0-421E-8B66-D14DBDAF80E3}" type="slidenum">
              <a:rPr lang="en-US" smtClean="0"/>
              <a:t>‹#›</a:t>
            </a:fld>
            <a:endParaRPr lang="en-US"/>
          </a:p>
        </p:txBody>
      </p:sp>
    </p:spTree>
    <p:extLst>
      <p:ext uri="{BB962C8B-B14F-4D97-AF65-F5344CB8AC3E}">
        <p14:creationId xmlns:p14="http://schemas.microsoft.com/office/powerpoint/2010/main" val="394967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Nội dung vớ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vi-VN"/>
              <a:t>Bấm để sửa kiểu tiêu đề Bản cái</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Chỉnh sửa kiểu văn bản của Bản cái</a:t>
            </a:r>
          </a:p>
        </p:txBody>
      </p:sp>
      <p:sp>
        <p:nvSpPr>
          <p:cNvPr id="7" name="Date Placeholder 4"/>
          <p:cNvSpPr>
            <a:spLocks noGrp="1"/>
          </p:cNvSpPr>
          <p:nvPr>
            <p:ph type="dt" sz="half" idx="10"/>
          </p:nvPr>
        </p:nvSpPr>
        <p:spPr/>
        <p:txBody>
          <a:bodyPr/>
          <a:lstStyle/>
          <a:p>
            <a:fld id="{913F3D47-169F-4C0F-BD67-DAA8098FB5D6}" type="datetimeFigureOut">
              <a:rPr lang="en-US" smtClean="0"/>
              <a:t>7/31/2021</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CC7F6FE0-AFF0-421E-8B66-D14DBDAF80E3}" type="slidenum">
              <a:rPr lang="en-US" smtClean="0"/>
              <a:t>‹#›</a:t>
            </a:fld>
            <a:endParaRPr lang="en-US"/>
          </a:p>
        </p:txBody>
      </p:sp>
    </p:spTree>
    <p:extLst>
      <p:ext uri="{BB962C8B-B14F-4D97-AF65-F5344CB8AC3E}">
        <p14:creationId xmlns:p14="http://schemas.microsoft.com/office/powerpoint/2010/main" val="8423730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nh vớ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vi-VN"/>
              <a:t>Bấm để sửa kiểu tiêu đề Bản cái</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vi-VN"/>
              <a:t>Bấm biểu tượng để thêm hình ảnh</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Chỉnh sửa kiểu văn bản của Bản cái</a:t>
            </a:r>
          </a:p>
        </p:txBody>
      </p:sp>
      <p:sp>
        <p:nvSpPr>
          <p:cNvPr id="5" name="Date Placeholder 4"/>
          <p:cNvSpPr>
            <a:spLocks noGrp="1"/>
          </p:cNvSpPr>
          <p:nvPr>
            <p:ph type="dt" sz="half" idx="10"/>
          </p:nvPr>
        </p:nvSpPr>
        <p:spPr/>
        <p:txBody>
          <a:bodyPr/>
          <a:lstStyle/>
          <a:p>
            <a:fld id="{913F3D47-169F-4C0F-BD67-DAA8098FB5D6}" type="datetimeFigureOut">
              <a:rPr lang="en-US" smtClean="0"/>
              <a:t>7/31/2021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C7F6FE0-AFF0-421E-8B66-D14DBDAF80E3}" type="slidenum">
              <a:rPr lang="en-US" smtClean="0"/>
              <a:t>‹#›</a:t>
            </a:fld>
            <a:endParaRPr lang="en-US"/>
          </a:p>
        </p:txBody>
      </p:sp>
    </p:spTree>
    <p:extLst>
      <p:ext uri="{BB962C8B-B14F-4D97-AF65-F5344CB8AC3E}">
        <p14:creationId xmlns:p14="http://schemas.microsoft.com/office/powerpoint/2010/main" val="3133155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vi-VN"/>
              <a:t>Bấm để sửa kiểu tiêu đề Bản cái</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13F3D47-169F-4C0F-BD67-DAA8098FB5D6}" type="datetimeFigureOut">
              <a:rPr lang="en-US" smtClean="0"/>
              <a:t>7/31/2021</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CC7F6FE0-AFF0-421E-8B66-D14DBDAF80E3}" type="slidenum">
              <a:rPr lang="en-US" smtClean="0"/>
              <a:t>‹#›</a:t>
            </a:fld>
            <a:endParaRPr lang="en-US"/>
          </a:p>
        </p:txBody>
      </p:sp>
    </p:spTree>
    <p:extLst>
      <p:ext uri="{BB962C8B-B14F-4D97-AF65-F5344CB8AC3E}">
        <p14:creationId xmlns:p14="http://schemas.microsoft.com/office/powerpoint/2010/main" val="362899926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0.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jpg"/></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14.jp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16.jpeg"/><Relationship Id="rId4" Type="http://schemas.openxmlformats.org/officeDocument/2006/relationships/image" Target="../media/image15.jpe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1.jp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ctrTitle"/>
          </p:nvPr>
        </p:nvSpPr>
        <p:spPr>
          <a:xfrm>
            <a:off x="1154955" y="228608"/>
            <a:ext cx="8825658" cy="3329581"/>
          </a:xfrm>
        </p:spPr>
        <p:txBody>
          <a:bodyPr/>
          <a:lstStyle/>
          <a:p>
            <a:r>
              <a:rPr lang="vi-VN" dirty="0"/>
              <a:t>VIÊM RUỘT THỪA</a:t>
            </a:r>
            <a:endParaRPr lang="en-US" dirty="0"/>
          </a:p>
        </p:txBody>
      </p:sp>
      <p:sp>
        <p:nvSpPr>
          <p:cNvPr id="3" name="Tiêu đề phụ 2"/>
          <p:cNvSpPr>
            <a:spLocks noGrp="1"/>
          </p:cNvSpPr>
          <p:nvPr>
            <p:ph type="subTitle" idx="1"/>
          </p:nvPr>
        </p:nvSpPr>
        <p:spPr>
          <a:xfrm>
            <a:off x="1154955" y="4431323"/>
            <a:ext cx="8825658" cy="1207477"/>
          </a:xfrm>
        </p:spPr>
        <p:txBody>
          <a:bodyPr>
            <a:normAutofit fontScale="92500" lnSpcReduction="10000"/>
          </a:bodyPr>
          <a:lstStyle/>
          <a:p>
            <a:pPr algn="r"/>
            <a:r>
              <a:rPr lang="vi-VN" dirty="0"/>
              <a:t>PGS.TS NGUYỄN VĂN HẢI</a:t>
            </a:r>
          </a:p>
          <a:p>
            <a:pPr algn="r"/>
            <a:r>
              <a:rPr lang="vi-VN" dirty="0"/>
              <a:t>T</a:t>
            </a:r>
            <a:r>
              <a:rPr lang="vi-VN" cap="none" dirty="0"/>
              <a:t>hS DƯƠNG BÁ LẬP</a:t>
            </a:r>
          </a:p>
          <a:p>
            <a:pPr algn="r"/>
            <a:r>
              <a:rPr lang="vi-VN" cap="none" dirty="0"/>
              <a:t>balapbvbd@ump.edu.vn</a:t>
            </a:r>
            <a:endParaRPr lang="en-US" dirty="0"/>
          </a:p>
        </p:txBody>
      </p:sp>
    </p:spTree>
    <p:extLst>
      <p:ext uri="{BB962C8B-B14F-4D97-AF65-F5344CB8AC3E}">
        <p14:creationId xmlns:p14="http://schemas.microsoft.com/office/powerpoint/2010/main" val="24789388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êu đề 3"/>
          <p:cNvSpPr>
            <a:spLocks noGrp="1"/>
          </p:cNvSpPr>
          <p:nvPr>
            <p:ph type="title"/>
          </p:nvPr>
        </p:nvSpPr>
        <p:spPr/>
        <p:txBody>
          <a:bodyPr/>
          <a:lstStyle/>
          <a:p>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biến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thể</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theo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trí</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giải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phẫu</a:t>
            </a:r>
            <a:endParaRPr lang="en-US" dirty="0">
              <a:latin typeface="Arial" panose="020B0604020202020204" pitchFamily="34" charset="0"/>
              <a:cs typeface="Arial" panose="020B0604020202020204" pitchFamily="34" charset="0"/>
            </a:endParaRPr>
          </a:p>
        </p:txBody>
      </p:sp>
      <p:pic>
        <p:nvPicPr>
          <p:cNvPr id="7" name="Picture 4" descr="GP manh trang"/>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a:xfrm>
            <a:off x="1392702" y="2410465"/>
            <a:ext cx="2835096" cy="3208135"/>
          </a:xfrm>
        </p:spPr>
      </p:pic>
      <p:pic>
        <p:nvPicPr>
          <p:cNvPr id="10" name="Content Placeholder 9">
            <a:extLst>
              <a:ext uri="{FF2B5EF4-FFF2-40B4-BE49-F238E27FC236}">
                <a16:creationId xmlns:a16="http://schemas.microsoft.com/office/drawing/2014/main" id="{ED4AAF30-4379-584B-A4D6-DB99368788AB}"/>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5654675" y="2084983"/>
            <a:ext cx="4395788" cy="4142184"/>
          </a:xfrm>
        </p:spPr>
      </p:pic>
    </p:spTree>
    <p:extLst>
      <p:ext uri="{BB962C8B-B14F-4D97-AF65-F5344CB8AC3E}">
        <p14:creationId xmlns:p14="http://schemas.microsoft.com/office/powerpoint/2010/main" val="22911596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êu đề 4"/>
          <p:cNvSpPr>
            <a:spLocks noGrp="1"/>
          </p:cNvSpPr>
          <p:nvPr>
            <p:ph type="title"/>
          </p:nvPr>
        </p:nvSpPr>
        <p:spPr/>
        <p:txBody>
          <a:bodyPr/>
          <a:lstStyle/>
          <a:p>
            <a:r>
              <a:rPr lang="vi-VN" dirty="0">
                <a:latin typeface="Arial" panose="020B0604020202020204" pitchFamily="34" charset="0"/>
                <a:cs typeface="Arial" panose="020B0604020202020204" pitchFamily="34" charset="0"/>
              </a:rPr>
              <a:t>LÂM SÀNG: TC TOÀN THÂN</a:t>
            </a:r>
            <a:endParaRPr lang="en-US" dirty="0">
              <a:latin typeface="Arial" panose="020B0604020202020204" pitchFamily="34" charset="0"/>
              <a:cs typeface="Arial" panose="020B0604020202020204" pitchFamily="34" charset="0"/>
            </a:endParaRPr>
          </a:p>
        </p:txBody>
      </p:sp>
      <p:sp>
        <p:nvSpPr>
          <p:cNvPr id="6" name="Chỗ dành sẵn cho Nội dung 5"/>
          <p:cNvSpPr>
            <a:spLocks noGrp="1"/>
          </p:cNvSpPr>
          <p:nvPr>
            <p:ph idx="1"/>
          </p:nvPr>
        </p:nvSpPr>
        <p:spPr/>
        <p:txBody>
          <a:bodyPr>
            <a:normAutofit/>
          </a:bodyPr>
          <a:lstStyle/>
          <a:p>
            <a:r>
              <a:rPr lang="vi-VN" sz="2400" dirty="0"/>
              <a:t>SỐT: </a:t>
            </a:r>
            <a:br>
              <a:rPr lang="vi-VN" sz="2400" dirty="0"/>
            </a:br>
            <a:r>
              <a:rPr lang="vi-VN" sz="2400" dirty="0"/>
              <a:t>thường nhẹ, khoảng 37,5 </a:t>
            </a:r>
            <a:r>
              <a:rPr lang="vi-VN" sz="2400" baseline="30000" dirty="0"/>
              <a:t>0</a:t>
            </a:r>
            <a:r>
              <a:rPr lang="vi-VN" sz="2400" dirty="0"/>
              <a:t>C – 38 </a:t>
            </a:r>
            <a:r>
              <a:rPr lang="vi-VN" sz="2400" baseline="30000" dirty="0"/>
              <a:t>0</a:t>
            </a:r>
            <a:r>
              <a:rPr lang="vi-VN" sz="2400" dirty="0"/>
              <a:t>C,</a:t>
            </a:r>
            <a:br>
              <a:rPr lang="vi-VN" sz="2400" dirty="0"/>
            </a:br>
            <a:r>
              <a:rPr lang="vi-VN" sz="2400" dirty="0"/>
              <a:t>25-50% không sốt khi vào viện</a:t>
            </a:r>
            <a:br>
              <a:rPr lang="vi-VN" sz="2400" dirty="0"/>
            </a:br>
            <a:r>
              <a:rPr lang="vi-VN" sz="2400" dirty="0"/>
              <a:t>sốt cao &gt;39 </a:t>
            </a:r>
            <a:r>
              <a:rPr lang="vi-VN" sz="2400" baseline="30000" dirty="0"/>
              <a:t>0</a:t>
            </a:r>
            <a:r>
              <a:rPr lang="vi-VN" sz="2400" dirty="0"/>
              <a:t>C gợi ý VRT có biến chứng </a:t>
            </a:r>
          </a:p>
          <a:p>
            <a:endParaRPr lang="vi-VN" sz="2400" dirty="0"/>
          </a:p>
          <a:p>
            <a:r>
              <a:rPr lang="vi-VN" sz="2400" dirty="0"/>
              <a:t>Viêm phúc mạc RT hay VRT thể nhiễm độc</a:t>
            </a:r>
            <a:br>
              <a:rPr lang="vi-VN" sz="2400" dirty="0"/>
            </a:br>
            <a:r>
              <a:rPr lang="vi-VN" sz="2400" dirty="0"/>
              <a:t>môi khô, lưỡi dơ</a:t>
            </a:r>
            <a:br>
              <a:rPr lang="vi-VN" sz="2400" dirty="0"/>
            </a:br>
            <a:r>
              <a:rPr lang="vi-VN" sz="2400" dirty="0"/>
              <a:t>vẻ mặt nhiễm trùng</a:t>
            </a:r>
            <a:br>
              <a:rPr lang="vi-VN" sz="2400" dirty="0"/>
            </a:br>
            <a:r>
              <a:rPr lang="vi-VN" sz="2400" dirty="0"/>
              <a:t>thay đổi sinh hiệu</a:t>
            </a:r>
          </a:p>
          <a:p>
            <a:endParaRPr lang="vi-VN" sz="2400" dirty="0"/>
          </a:p>
          <a:p>
            <a:pPr marL="0" indent="0" algn="ctr">
              <a:buNone/>
            </a:pPr>
            <a:endParaRPr lang="en-US" sz="2400" i="1" dirty="0">
              <a:solidFill>
                <a:srgbClr val="FFFF00"/>
              </a:solidFill>
            </a:endParaRPr>
          </a:p>
        </p:txBody>
      </p:sp>
    </p:spTree>
    <p:extLst>
      <p:ext uri="{BB962C8B-B14F-4D97-AF65-F5344CB8AC3E}">
        <p14:creationId xmlns:p14="http://schemas.microsoft.com/office/powerpoint/2010/main" val="27723072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7">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36" name="Rectangle 9">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37"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38" name="Freeform: Shape 13">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êu đề 1"/>
          <p:cNvSpPr>
            <a:spLocks noGrp="1"/>
          </p:cNvSpPr>
          <p:nvPr>
            <p:ph type="title"/>
          </p:nvPr>
        </p:nvSpPr>
        <p:spPr>
          <a:xfrm>
            <a:off x="1103312" y="452718"/>
            <a:ext cx="8947522" cy="1400530"/>
          </a:xfrm>
        </p:spPr>
        <p:txBody>
          <a:bodyPr anchor="ctr">
            <a:normAutofit/>
          </a:bodyPr>
          <a:lstStyle/>
          <a:p>
            <a:br>
              <a:rPr lang="vi-VN">
                <a:solidFill>
                  <a:srgbClr val="FFFFFF"/>
                </a:solidFill>
                <a:latin typeface="+mn-lt"/>
                <a:cs typeface="Times New Roman" panose="02020603050405020304" pitchFamily="18" charset="0"/>
              </a:rPr>
            </a:br>
            <a:r>
              <a:rPr lang="vi-VN">
                <a:solidFill>
                  <a:srgbClr val="FFFFFF"/>
                </a:solidFill>
                <a:latin typeface="+mn-lt"/>
                <a:cs typeface="Times New Roman" panose="02020603050405020304" pitchFamily="18" charset="0"/>
              </a:rPr>
              <a:t>							</a:t>
            </a:r>
            <a:r>
              <a:rPr lang="vi-VN" i="1">
                <a:solidFill>
                  <a:srgbClr val="FFFFFF"/>
                </a:solidFill>
                <a:latin typeface="+mn-lt"/>
                <a:cs typeface="Times New Roman" panose="02020603050405020304" pitchFamily="18" charset="0"/>
              </a:rPr>
              <a:t>CÁC NHẬN ĐỊNH</a:t>
            </a:r>
            <a:endParaRPr lang="en-US" i="1">
              <a:solidFill>
                <a:srgbClr val="FFFFFF"/>
              </a:solidFill>
              <a:latin typeface="+mn-lt"/>
              <a:cs typeface="Times New Roman" panose="02020603050405020304" pitchFamily="18" charset="0"/>
            </a:endParaRPr>
          </a:p>
        </p:txBody>
      </p:sp>
      <p:sp>
        <p:nvSpPr>
          <p:cNvPr id="139" name="Chỗ dành sẵn cho Nội dung 2"/>
          <p:cNvSpPr>
            <a:spLocks noGrp="1"/>
          </p:cNvSpPr>
          <p:nvPr>
            <p:ph idx="1"/>
          </p:nvPr>
        </p:nvSpPr>
        <p:spPr>
          <a:xfrm>
            <a:off x="1154430" y="2100580"/>
            <a:ext cx="10152062" cy="3484879"/>
          </a:xfrm>
        </p:spPr>
        <p:txBody>
          <a:bodyPr>
            <a:noAutofit/>
          </a:bodyPr>
          <a:lstStyle/>
          <a:p>
            <a:pPr marL="0" indent="0">
              <a:buNone/>
            </a:pPr>
            <a:endParaRPr lang="en-GB" sz="2400" dirty="0">
              <a:latin typeface="Times New Roman" panose="02020603050405020304" pitchFamily="18" charset="0"/>
              <a:cs typeface="Times New Roman" panose="02020603050405020304" pitchFamily="18" charset="0"/>
            </a:endParaRPr>
          </a:p>
          <a:p>
            <a:r>
              <a:rPr lang="en-GB" sz="2400" dirty="0" err="1">
                <a:latin typeface="Times New Roman" panose="02020603050405020304" pitchFamily="18" charset="0"/>
                <a:cs typeface="Times New Roman" panose="02020603050405020304" pitchFamily="18" charset="0"/>
              </a:rPr>
              <a:t>Không</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phải</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là</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một</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bệnh</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viêm</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ruột</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thừa</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mà</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là</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những</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bệnh</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viêm</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ruột</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thừa</a:t>
            </a:r>
            <a:r>
              <a:rPr lang="en-GB" sz="2400" dirty="0">
                <a:latin typeface="Times New Roman" panose="02020603050405020304" pitchFamily="18" charset="0"/>
                <a:cs typeface="Times New Roman" panose="02020603050405020304" pitchFamily="18" charset="0"/>
              </a:rPr>
              <a:t>” </a:t>
            </a:r>
            <a:r>
              <a:rPr lang="en-GB" sz="2400" i="1" dirty="0">
                <a:latin typeface="Times New Roman" panose="02020603050405020304" pitchFamily="18" charset="0"/>
                <a:cs typeface="Times New Roman" panose="02020603050405020304" pitchFamily="18" charset="0"/>
              </a:rPr>
              <a:t>(Henri </a:t>
            </a:r>
            <a:r>
              <a:rPr lang="en-GB" sz="2400" i="1" dirty="0" err="1">
                <a:latin typeface="Times New Roman" panose="02020603050405020304" pitchFamily="18" charset="0"/>
                <a:cs typeface="Times New Roman" panose="02020603050405020304" pitchFamily="18" charset="0"/>
              </a:rPr>
              <a:t>Mondor</a:t>
            </a:r>
            <a:r>
              <a:rPr lang="en-GB" sz="2400" i="1" dirty="0">
                <a:latin typeface="Times New Roman" panose="02020603050405020304" pitchFamily="18" charset="0"/>
                <a:cs typeface="Times New Roman" panose="02020603050405020304" pitchFamily="18" charset="0"/>
              </a:rPr>
              <a:t>)</a:t>
            </a:r>
          </a:p>
          <a:p>
            <a:endParaRPr lang="en-GB" sz="2400" i="1" dirty="0">
              <a:latin typeface="Times New Roman" panose="02020603050405020304" pitchFamily="18" charset="0"/>
              <a:cs typeface="Times New Roman" panose="02020603050405020304" pitchFamily="18" charset="0"/>
            </a:endParaRPr>
          </a:p>
          <a:p>
            <a:r>
              <a:rPr lang="vi-VN" sz="2400" dirty="0">
                <a:cs typeface="Times New Roman" panose="02020603050405020304" pitchFamily="18" charset="0"/>
              </a:rPr>
              <a:t>Không có gì dễ như viêm ruột thừa cũng như không có gì khó như viêm ruột thừa</a:t>
            </a:r>
            <a:r>
              <a:rPr lang="en-GB" sz="2400" dirty="0">
                <a:latin typeface="Times New Roman" panose="02020603050405020304" pitchFamily="18" charset="0"/>
                <a:cs typeface="Times New Roman" panose="02020603050405020304" pitchFamily="18" charset="0"/>
              </a:rPr>
              <a:t>. (</a:t>
            </a:r>
            <a:r>
              <a:rPr lang="en-GB" sz="2400" i="1" dirty="0" err="1">
                <a:latin typeface="Times New Roman" panose="02020603050405020304" pitchFamily="18" charset="0"/>
                <a:cs typeface="Times New Roman" panose="02020603050405020304" pitchFamily="18" charset="0"/>
              </a:rPr>
              <a:t>Nguyễn</a:t>
            </a:r>
            <a:r>
              <a:rPr lang="en-GB" sz="2400" i="1" dirty="0">
                <a:latin typeface="Times New Roman" panose="02020603050405020304" pitchFamily="18" charset="0"/>
                <a:cs typeface="Times New Roman" panose="02020603050405020304" pitchFamily="18" charset="0"/>
              </a:rPr>
              <a:t> </a:t>
            </a:r>
            <a:r>
              <a:rPr lang="en-GB" sz="2400" i="1" dirty="0" err="1">
                <a:latin typeface="Times New Roman" panose="02020603050405020304" pitchFamily="18" charset="0"/>
                <a:cs typeface="Times New Roman" panose="02020603050405020304" pitchFamily="18" charset="0"/>
              </a:rPr>
              <a:t>Đình</a:t>
            </a:r>
            <a:r>
              <a:rPr lang="en-GB" sz="2400" i="1" dirty="0">
                <a:latin typeface="Times New Roman" panose="02020603050405020304" pitchFamily="18" charset="0"/>
                <a:cs typeface="Times New Roman" panose="02020603050405020304" pitchFamily="18" charset="0"/>
              </a:rPr>
              <a:t> </a:t>
            </a:r>
            <a:r>
              <a:rPr lang="en-GB" sz="2400" i="1" dirty="0" err="1">
                <a:latin typeface="Times New Roman" panose="02020603050405020304" pitchFamily="18" charset="0"/>
                <a:cs typeface="Times New Roman" panose="02020603050405020304" pitchFamily="18" charset="0"/>
              </a:rPr>
              <a:t>Hối</a:t>
            </a:r>
            <a:r>
              <a:rPr lang="en-GB" sz="2400" i="1" dirty="0">
                <a:latin typeface="Times New Roman" panose="02020603050405020304" pitchFamily="18" charset="0"/>
                <a:cs typeface="Times New Roman" panose="02020603050405020304" pitchFamily="18" charset="0"/>
              </a:rPr>
              <a:t>)</a:t>
            </a:r>
          </a:p>
          <a:p>
            <a:endParaRPr lang="en-GB" sz="2400" i="1" dirty="0">
              <a:latin typeface="Times New Roman" panose="02020603050405020304" pitchFamily="18" charset="0"/>
              <a:cs typeface="Times New Roman" panose="02020603050405020304" pitchFamily="18" charset="0"/>
            </a:endParaRPr>
          </a:p>
          <a:p>
            <a:r>
              <a:rPr lang="vi-VN" sz="2400" dirty="0">
                <a:cs typeface="Times New Roman" panose="02020603050405020304" pitchFamily="18" charset="0"/>
              </a:rPr>
              <a:t>To obtain a confident preoperative diagnostic is still a challenge, since the possibility of an appendicitis must be entertained in any patient presentting with an acute abdomen</a:t>
            </a:r>
            <a:r>
              <a:rPr lang="en-GB" sz="2400" dirty="0">
                <a:latin typeface="Times New Roman" panose="02020603050405020304" pitchFamily="18" charset="0"/>
                <a:cs typeface="Times New Roman" panose="02020603050405020304" pitchFamily="18" charset="0"/>
              </a:rPr>
              <a:t>. </a:t>
            </a:r>
            <a:r>
              <a:rPr lang="en-GB" sz="2400" i="1" dirty="0">
                <a:latin typeface="Times New Roman" panose="02020603050405020304" pitchFamily="18" charset="0"/>
                <a:cs typeface="Times New Roman" panose="02020603050405020304" pitchFamily="18" charset="0"/>
              </a:rPr>
              <a:t>(The Lancet 2016)</a:t>
            </a:r>
            <a:endParaRPr lang="vi-VN" sz="2400" i="1" dirty="0">
              <a:cs typeface="Times New Roman" panose="02020603050405020304" pitchFamily="18" charset="0"/>
            </a:endParaRPr>
          </a:p>
          <a:p>
            <a:endParaRPr lang="en-GB" sz="2400" i="1" dirty="0">
              <a:latin typeface="Times New Roman" panose="02020603050405020304" pitchFamily="18" charset="0"/>
              <a:cs typeface="Times New Roman" panose="02020603050405020304" pitchFamily="18" charset="0"/>
            </a:endParaRPr>
          </a:p>
          <a:p>
            <a:endParaRPr lang="en-US" sz="24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120796"/>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êu đề 6"/>
          <p:cNvSpPr>
            <a:spLocks noGrp="1"/>
          </p:cNvSpPr>
          <p:nvPr>
            <p:ph type="title"/>
          </p:nvPr>
        </p:nvSpPr>
        <p:spPr>
          <a:xfrm>
            <a:off x="645130" y="452718"/>
            <a:ext cx="9404723" cy="1400530"/>
          </a:xfrm>
        </p:spPr>
        <p:txBody>
          <a:bodyPr/>
          <a:lstStyle/>
          <a:p>
            <a:r>
              <a:rPr lang="en-GB" dirty="0">
                <a:latin typeface="Arial" panose="020B0604020202020204" pitchFamily="34" charset="0"/>
                <a:cs typeface="Arial" panose="020B0604020202020204" pitchFamily="34" charset="0"/>
              </a:rPr>
              <a:t>CẬN LÂM SÀNG</a:t>
            </a:r>
            <a:endParaRPr lang="en-US" dirty="0">
              <a:latin typeface="Arial" panose="020B0604020202020204" pitchFamily="34" charset="0"/>
              <a:cs typeface="Arial" panose="020B0604020202020204" pitchFamily="34" charset="0"/>
            </a:endParaRPr>
          </a:p>
        </p:txBody>
      </p:sp>
      <p:sp>
        <p:nvSpPr>
          <p:cNvPr id="8" name="Chỗ dành sẵn cho Nội dung 7"/>
          <p:cNvSpPr>
            <a:spLocks noGrp="1"/>
          </p:cNvSpPr>
          <p:nvPr>
            <p:ph idx="1"/>
          </p:nvPr>
        </p:nvSpPr>
        <p:spPr>
          <a:xfrm>
            <a:off x="765810" y="2052918"/>
            <a:ext cx="10252710" cy="4195481"/>
          </a:xfrm>
        </p:spPr>
        <p:txBody>
          <a:bodyPr>
            <a:normAutofit/>
          </a:bodyPr>
          <a:lstStyle/>
          <a:p>
            <a:r>
              <a:rPr lang="en-GB" sz="2400" dirty="0" err="1">
                <a:latin typeface="Times New Roman" panose="02020603050405020304" pitchFamily="18" charset="0"/>
                <a:cs typeface="Times New Roman" panose="02020603050405020304" pitchFamily="18" charset="0"/>
              </a:rPr>
              <a:t>Công</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thức</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máu</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số</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lượng</a:t>
            </a:r>
            <a:r>
              <a:rPr lang="en-GB" sz="2400" dirty="0">
                <a:latin typeface="Times New Roman" panose="02020603050405020304" pitchFamily="18" charset="0"/>
                <a:cs typeface="Times New Roman" panose="02020603050405020304" pitchFamily="18" charset="0"/>
              </a:rPr>
              <a:t> BC </a:t>
            </a:r>
            <a:r>
              <a:rPr lang="en-GB" sz="2400" dirty="0" err="1">
                <a:latin typeface="Times New Roman" panose="02020603050405020304" pitchFamily="18" charset="0"/>
                <a:cs typeface="Times New Roman" panose="02020603050405020304" pitchFamily="18" charset="0"/>
              </a:rPr>
              <a:t>tăng</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Neutrophile</a:t>
            </a:r>
            <a:r>
              <a:rPr lang="en-GB" sz="2400" dirty="0">
                <a:latin typeface="Times New Roman" panose="02020603050405020304" pitchFamily="18" charset="0"/>
                <a:cs typeface="Times New Roman" panose="02020603050405020304" pitchFamily="18" charset="0"/>
              </a:rPr>
              <a:t> &gt;70%</a:t>
            </a:r>
            <a:br>
              <a:rPr lang="en-GB" sz="2400" dirty="0">
                <a:latin typeface="Times New Roman" panose="02020603050405020304" pitchFamily="18" charset="0"/>
                <a:cs typeface="Times New Roman" panose="02020603050405020304" pitchFamily="18" charset="0"/>
              </a:rPr>
            </a:br>
            <a:r>
              <a:rPr lang="en-GB" sz="2400" dirty="0">
                <a:latin typeface="Times New Roman" panose="02020603050405020304" pitchFamily="18" charset="0"/>
                <a:cs typeface="Times New Roman" panose="02020603050405020304" pitchFamily="18" charset="0"/>
              </a:rPr>
              <a:t>					 BC &gt; 18.000/mm</a:t>
            </a:r>
            <a:r>
              <a:rPr lang="en-GB" sz="2400" baseline="30000" dirty="0">
                <a:latin typeface="Times New Roman" panose="02020603050405020304" pitchFamily="18" charset="0"/>
                <a:cs typeface="Times New Roman" panose="02020603050405020304" pitchFamily="18" charset="0"/>
              </a:rPr>
              <a:t>3</a:t>
            </a:r>
            <a:r>
              <a:rPr lang="en-GB" sz="2400" dirty="0">
                <a:latin typeface="Times New Roman" panose="02020603050405020304" pitchFamily="18" charset="0"/>
                <a:cs typeface="Times New Roman" panose="02020603050405020304" pitchFamily="18" charset="0"/>
              </a:rPr>
              <a:t> →VRT </a:t>
            </a:r>
            <a:r>
              <a:rPr lang="en-GB" sz="2400" dirty="0" err="1">
                <a:latin typeface="Times New Roman" panose="02020603050405020304" pitchFamily="18" charset="0"/>
                <a:cs typeface="Times New Roman" panose="02020603050405020304" pitchFamily="18" charset="0"/>
              </a:rPr>
              <a:t>có</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biến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chứng</a:t>
            </a:r>
            <a:endParaRPr lang="en-GB" sz="2400" dirty="0">
              <a:latin typeface="Times New Roman" panose="02020603050405020304" pitchFamily="18" charset="0"/>
              <a:cs typeface="Times New Roman" panose="02020603050405020304" pitchFamily="18" charset="0"/>
            </a:endParaRPr>
          </a:p>
          <a:p>
            <a:pPr marL="0" indent="0">
              <a:buNone/>
            </a:pPr>
            <a:r>
              <a:rPr lang="en-GB" sz="2400" dirty="0">
                <a:latin typeface="Times New Roman" panose="02020603050405020304" pitchFamily="18" charset="0"/>
                <a:cs typeface="Times New Roman" panose="02020603050405020304" pitchFamily="18" charset="0"/>
              </a:rPr>
              <a:t>		</a:t>
            </a:r>
            <a:r>
              <a:rPr lang="en-GB" sz="2400" i="1" dirty="0">
                <a:solidFill>
                  <a:srgbClr val="FFFF00"/>
                </a:solidFill>
                <a:latin typeface="Times New Roman" panose="02020603050405020304" pitchFamily="18" charset="0"/>
                <a:cs typeface="Times New Roman" panose="02020603050405020304" pitchFamily="18" charset="0"/>
              </a:rPr>
              <a:t>không </a:t>
            </a:r>
            <a:r>
              <a:rPr lang="en-GB" sz="2400" i="1" dirty="0" err="1">
                <a:solidFill>
                  <a:srgbClr val="FFFF00"/>
                </a:solidFill>
                <a:latin typeface="Times New Roman" panose="02020603050405020304" pitchFamily="18" charset="0"/>
                <a:cs typeface="Times New Roman" panose="02020603050405020304" pitchFamily="18" charset="0"/>
              </a:rPr>
              <a:t>có</a:t>
            </a:r>
            <a:r>
              <a:rPr lang="en-GB" sz="2400" i="1" dirty="0">
                <a:solidFill>
                  <a:srgbClr val="FFFF00"/>
                </a:solidFill>
                <a:latin typeface="Times New Roman" panose="02020603050405020304" pitchFamily="18" charset="0"/>
                <a:cs typeface="Times New Roman" panose="02020603050405020304" pitchFamily="18" charset="0"/>
              </a:rPr>
              <a:t> </a:t>
            </a:r>
            <a:r>
              <a:rPr lang="en-GB" sz="2400" i="1" dirty="0" err="1">
                <a:solidFill>
                  <a:srgbClr val="FFFF00"/>
                </a:solidFill>
                <a:latin typeface="Times New Roman" panose="02020603050405020304" pitchFamily="18" charset="0"/>
                <a:cs typeface="Times New Roman" panose="02020603050405020304" pitchFamily="18" charset="0"/>
              </a:rPr>
              <a:t>ngưỡng</a:t>
            </a:r>
            <a:r>
              <a:rPr lang="en-GB" sz="2400" i="1" dirty="0">
                <a:solidFill>
                  <a:srgbClr val="FFFF00"/>
                </a:solidFill>
                <a:latin typeface="Times New Roman" panose="02020603050405020304" pitchFamily="18" charset="0"/>
                <a:cs typeface="Times New Roman" panose="02020603050405020304" pitchFamily="18" charset="0"/>
              </a:rPr>
              <a:t> </a:t>
            </a:r>
            <a:r>
              <a:rPr lang="en-GB" sz="2400" i="1" dirty="0" err="1">
                <a:solidFill>
                  <a:srgbClr val="FFFF00"/>
                </a:solidFill>
                <a:latin typeface="Times New Roman" panose="02020603050405020304" pitchFamily="18" charset="0"/>
                <a:cs typeface="Times New Roman" panose="02020603050405020304" pitchFamily="18" charset="0"/>
              </a:rPr>
              <a:t>giá</a:t>
            </a:r>
            <a:r>
              <a:rPr lang="en-GB" sz="2400" i="1" dirty="0">
                <a:solidFill>
                  <a:srgbClr val="FFFF00"/>
                </a:solidFill>
                <a:latin typeface="Times New Roman" panose="02020603050405020304" pitchFamily="18" charset="0"/>
                <a:cs typeface="Times New Roman" panose="02020603050405020304" pitchFamily="18" charset="0"/>
              </a:rPr>
              <a:t> </a:t>
            </a:r>
            <a:r>
              <a:rPr lang="en-GB" sz="2400" i="1" dirty="0" err="1">
                <a:solidFill>
                  <a:srgbClr val="FFFF00"/>
                </a:solidFill>
                <a:latin typeface="Times New Roman" panose="02020603050405020304" pitchFamily="18" charset="0"/>
                <a:cs typeface="Times New Roman" panose="02020603050405020304" pitchFamily="18" charset="0"/>
              </a:rPr>
              <a:t>trị</a:t>
            </a:r>
            <a:r>
              <a:rPr lang="en-GB" sz="2400" i="1" dirty="0">
                <a:solidFill>
                  <a:srgbClr val="FFFF00"/>
                </a:solidFill>
                <a:latin typeface="Times New Roman" panose="02020603050405020304" pitchFamily="18" charset="0"/>
                <a:cs typeface="Times New Roman" panose="02020603050405020304" pitchFamily="18" charset="0"/>
              </a:rPr>
              <a:t> </a:t>
            </a:r>
            <a:r>
              <a:rPr lang="en-GB" sz="2400" i="1" dirty="0" err="1">
                <a:solidFill>
                  <a:srgbClr val="FFFF00"/>
                </a:solidFill>
                <a:latin typeface="Times New Roman" panose="02020603050405020304" pitchFamily="18" charset="0"/>
                <a:cs typeface="Times New Roman" panose="02020603050405020304" pitchFamily="18" charset="0"/>
              </a:rPr>
              <a:t>nào</a:t>
            </a:r>
            <a:r>
              <a:rPr lang="en-GB" sz="2400" i="1" dirty="0">
                <a:solidFill>
                  <a:srgbClr val="FFFF00"/>
                </a:solidFill>
                <a:latin typeface="Times New Roman" panose="02020603050405020304" pitchFamily="18" charset="0"/>
                <a:cs typeface="Times New Roman" panose="02020603050405020304" pitchFamily="18" charset="0"/>
              </a:rPr>
              <a:t> </a:t>
            </a:r>
            <a:r>
              <a:rPr lang="en-GB" sz="2400" i="1" dirty="0" err="1">
                <a:solidFill>
                  <a:srgbClr val="FFFF00"/>
                </a:solidFill>
                <a:latin typeface="Times New Roman" panose="02020603050405020304" pitchFamily="18" charset="0"/>
                <a:cs typeface="Times New Roman" panose="02020603050405020304" pitchFamily="18" charset="0"/>
              </a:rPr>
              <a:t>có</a:t>
            </a:r>
            <a:r>
              <a:rPr lang="en-GB" sz="2400" i="1" dirty="0">
                <a:solidFill>
                  <a:srgbClr val="FFFF00"/>
                </a:solidFill>
                <a:latin typeface="Times New Roman" panose="02020603050405020304" pitchFamily="18" charset="0"/>
                <a:cs typeface="Times New Roman" panose="02020603050405020304" pitchFamily="18" charset="0"/>
              </a:rPr>
              <a:t> ý </a:t>
            </a:r>
            <a:r>
              <a:rPr lang="en-GB" sz="2400" i="1" dirty="0" err="1">
                <a:solidFill>
                  <a:srgbClr val="FFFF00"/>
                </a:solidFill>
                <a:latin typeface="Times New Roman" panose="02020603050405020304" pitchFamily="18" charset="0"/>
                <a:cs typeface="Times New Roman" panose="02020603050405020304" pitchFamily="18" charset="0"/>
              </a:rPr>
              <a:t>nghĩa</a:t>
            </a:r>
            <a:r>
              <a:rPr lang="en-GB" sz="2400" i="1" dirty="0">
                <a:solidFill>
                  <a:srgbClr val="FFFF00"/>
                </a:solidFill>
                <a:latin typeface="Times New Roman" panose="02020603050405020304" pitchFamily="18" charset="0"/>
                <a:cs typeface="Times New Roman" panose="02020603050405020304" pitchFamily="18" charset="0"/>
              </a:rPr>
              <a:t> </a:t>
            </a:r>
            <a:r>
              <a:rPr lang="en-GB" sz="2400" i="1" dirty="0" err="1">
                <a:solidFill>
                  <a:srgbClr val="FFFF00"/>
                </a:solidFill>
                <a:latin typeface="Times New Roman" panose="02020603050405020304" pitchFamily="18" charset="0"/>
                <a:cs typeface="Times New Roman" panose="02020603050405020304" pitchFamily="18" charset="0"/>
              </a:rPr>
              <a:t>xác</a:t>
            </a:r>
            <a:r>
              <a:rPr lang="en-GB" sz="2400" i="1" dirty="0">
                <a:solidFill>
                  <a:srgbClr val="FFFF00"/>
                </a:solidFill>
                <a:latin typeface="Times New Roman" panose="02020603050405020304" pitchFamily="18" charset="0"/>
                <a:cs typeface="Times New Roman" panose="02020603050405020304" pitchFamily="18" charset="0"/>
              </a:rPr>
              <a:t> </a:t>
            </a:r>
            <a:r>
              <a:rPr lang="en-GB" sz="2400" i="1" dirty="0" err="1">
                <a:solidFill>
                  <a:srgbClr val="FFFF00"/>
                </a:solidFill>
                <a:latin typeface="Times New Roman" panose="02020603050405020304" pitchFamily="18" charset="0"/>
                <a:cs typeface="Times New Roman" panose="02020603050405020304" pitchFamily="18" charset="0"/>
              </a:rPr>
              <a:t>định</a:t>
            </a:r>
            <a:r>
              <a:rPr lang="en-GB" sz="2400" i="1" dirty="0">
                <a:solidFill>
                  <a:srgbClr val="FFFF00"/>
                </a:solidFill>
                <a:latin typeface="Times New Roman" panose="02020603050405020304" pitchFamily="18" charset="0"/>
                <a:cs typeface="Times New Roman" panose="02020603050405020304" pitchFamily="18" charset="0"/>
              </a:rPr>
              <a:t> hay </a:t>
            </a:r>
            <a:r>
              <a:rPr lang="en-GB" sz="2400" i="1" dirty="0" err="1">
                <a:solidFill>
                  <a:srgbClr val="FFFF00"/>
                </a:solidFill>
                <a:latin typeface="Times New Roman" panose="02020603050405020304" pitchFamily="18" charset="0"/>
                <a:cs typeface="Times New Roman" panose="02020603050405020304" pitchFamily="18" charset="0"/>
              </a:rPr>
              <a:t>loại</a:t>
            </a:r>
            <a:r>
              <a:rPr lang="en-GB" sz="2400" i="1" dirty="0">
                <a:solidFill>
                  <a:srgbClr val="FFFF00"/>
                </a:solidFill>
                <a:latin typeface="Times New Roman" panose="02020603050405020304" pitchFamily="18" charset="0"/>
                <a:cs typeface="Times New Roman" panose="02020603050405020304" pitchFamily="18" charset="0"/>
              </a:rPr>
              <a:t> </a:t>
            </a:r>
            <a:r>
              <a:rPr lang="en-GB" sz="2400" i="1" dirty="0" err="1">
                <a:solidFill>
                  <a:srgbClr val="FFFF00"/>
                </a:solidFill>
                <a:latin typeface="Times New Roman" panose="02020603050405020304" pitchFamily="18" charset="0"/>
                <a:cs typeface="Times New Roman" panose="02020603050405020304" pitchFamily="18" charset="0"/>
              </a:rPr>
              <a:t>trừ</a:t>
            </a:r>
            <a:r>
              <a:rPr lang="en-GB" sz="2400" dirty="0">
                <a:latin typeface="Times New Roman" panose="02020603050405020304" pitchFamily="18" charset="0"/>
                <a:cs typeface="Times New Roman" panose="02020603050405020304" pitchFamily="18" charset="0"/>
              </a:rPr>
              <a:t> </a:t>
            </a:r>
          </a:p>
          <a:p>
            <a:r>
              <a:rPr lang="en-GB" sz="2400" dirty="0">
                <a:latin typeface="Times New Roman" panose="02020603050405020304" pitchFamily="18" charset="0"/>
                <a:cs typeface="Times New Roman" panose="02020603050405020304" pitchFamily="18" charset="0"/>
              </a:rPr>
              <a:t>CRP : </a:t>
            </a:r>
            <a:r>
              <a:rPr lang="en-GB" sz="2400" dirty="0" err="1">
                <a:latin typeface="Times New Roman" panose="02020603050405020304" pitchFamily="18" charset="0"/>
                <a:cs typeface="Times New Roman" panose="02020603050405020304" pitchFamily="18" charset="0"/>
              </a:rPr>
              <a:t>tăng</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sau</a:t>
            </a:r>
            <a:r>
              <a:rPr lang="en-GB" sz="2400" dirty="0">
                <a:latin typeface="Times New Roman" panose="02020603050405020304" pitchFamily="18" charset="0"/>
                <a:cs typeface="Times New Roman" panose="02020603050405020304" pitchFamily="18" charset="0"/>
              </a:rPr>
              <a:t> 6-12g</a:t>
            </a:r>
            <a:br>
              <a:rPr lang="en-GB" sz="2400" dirty="0">
                <a:latin typeface="Times New Roman" panose="02020603050405020304" pitchFamily="18" charset="0"/>
                <a:cs typeface="Times New Roman" panose="02020603050405020304" pitchFamily="18" charset="0"/>
              </a:rPr>
            </a:b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khi</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triệu</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chứng</a:t>
            </a:r>
            <a:r>
              <a:rPr lang="en-GB" sz="2400" dirty="0">
                <a:latin typeface="Times New Roman" panose="02020603050405020304" pitchFamily="18" charset="0"/>
                <a:cs typeface="Times New Roman" panose="02020603050405020304" pitchFamily="18" charset="0"/>
              </a:rPr>
              <a:t> &gt;24g, </a:t>
            </a:r>
            <a:r>
              <a:rPr lang="en-GB" sz="2400" dirty="0" err="1">
                <a:latin typeface="Times New Roman" panose="02020603050405020304" pitchFamily="18" charset="0"/>
                <a:cs typeface="Times New Roman" panose="02020603050405020304" pitchFamily="18" charset="0"/>
              </a:rPr>
              <a:t>giá</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trị</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tiên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đoán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âm</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là</a:t>
            </a:r>
            <a:r>
              <a:rPr lang="en-GB" sz="2400" dirty="0">
                <a:latin typeface="Times New Roman" panose="02020603050405020304" pitchFamily="18" charset="0"/>
                <a:cs typeface="Times New Roman" panose="02020603050405020304" pitchFamily="18" charset="0"/>
              </a:rPr>
              <a:t> 100% </a:t>
            </a:r>
            <a:r>
              <a:rPr lang="en-GB" sz="2400" dirty="0" err="1">
                <a:latin typeface="Times New Roman" panose="02020603050405020304" pitchFamily="18" charset="0"/>
                <a:cs typeface="Times New Roman" panose="02020603050405020304" pitchFamily="18" charset="0"/>
              </a:rPr>
              <a:t>nếu</a:t>
            </a:r>
            <a:r>
              <a:rPr lang="en-GB" sz="2400" dirty="0">
                <a:latin typeface="Times New Roman" panose="02020603050405020304" pitchFamily="18" charset="0"/>
                <a:cs typeface="Times New Roman" panose="02020603050405020304" pitchFamily="18" charset="0"/>
              </a:rPr>
              <a:t> CRP </a:t>
            </a:r>
            <a:r>
              <a:rPr lang="en-GB" sz="2400" dirty="0" err="1">
                <a:latin typeface="Times New Roman" panose="02020603050405020304" pitchFamily="18" charset="0"/>
                <a:cs typeface="Times New Roman" panose="02020603050405020304" pitchFamily="18" charset="0"/>
              </a:rPr>
              <a:t>bình</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thường</a:t>
            </a:r>
            <a:endParaRPr lang="en-GB" sz="2400" dirty="0">
              <a:latin typeface="Times New Roman" panose="02020603050405020304" pitchFamily="18" charset="0"/>
              <a:cs typeface="Times New Roman" panose="02020603050405020304" pitchFamily="18" charset="0"/>
            </a:endParaRPr>
          </a:p>
          <a:p>
            <a:pPr marL="0" indent="0">
              <a:buNone/>
            </a:pPr>
            <a:endParaRPr lang="en-GB" sz="2400" i="1" dirty="0">
              <a:latin typeface="Times New Roman" panose="02020603050405020304" pitchFamily="18" charset="0"/>
              <a:cs typeface="Times New Roman" panose="02020603050405020304" pitchFamily="18" charset="0"/>
            </a:endParaRPr>
          </a:p>
          <a:p>
            <a:endParaRPr lang="en-GB" sz="2400" dirty="0">
              <a:latin typeface="Times New Roman" panose="02020603050405020304" pitchFamily="18" charset="0"/>
              <a:cs typeface="Times New Roman" panose="02020603050405020304" pitchFamily="18" charset="0"/>
            </a:endParaRPr>
          </a:p>
          <a:p>
            <a:endParaRPr lang="en-GB"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063107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a:xfrm>
            <a:off x="645130" y="412961"/>
            <a:ext cx="9404723" cy="1400530"/>
          </a:xfrm>
        </p:spPr>
        <p:txBody>
          <a:bodyPr/>
          <a:lstStyle/>
          <a:p>
            <a:r>
              <a:rPr lang="en-GB" dirty="0">
                <a:latin typeface="Arial" panose="020B0604020202020204" pitchFamily="34" charset="0"/>
                <a:cs typeface="Arial" panose="020B0604020202020204" pitchFamily="34" charset="0"/>
              </a:rPr>
              <a:t>SIÊU ÂM BỤNG</a:t>
            </a:r>
            <a:endParaRPr lang="en-US" dirty="0">
              <a:latin typeface="Arial" panose="020B0604020202020204" pitchFamily="34" charset="0"/>
              <a:cs typeface="Arial" panose="020B0604020202020204" pitchFamily="34" charset="0"/>
            </a:endParaRPr>
          </a:p>
        </p:txBody>
      </p:sp>
      <p:sp>
        <p:nvSpPr>
          <p:cNvPr id="3" name="Chỗ dành sẵn cho Nội dung 2"/>
          <p:cNvSpPr>
            <a:spLocks noGrp="1"/>
          </p:cNvSpPr>
          <p:nvPr>
            <p:ph idx="1"/>
          </p:nvPr>
        </p:nvSpPr>
        <p:spPr>
          <a:xfrm>
            <a:off x="811530" y="1904328"/>
            <a:ext cx="9696505" cy="4195481"/>
          </a:xfrm>
        </p:spPr>
        <p:txBody>
          <a:bodyPr>
            <a:normAutofit/>
          </a:bodyPr>
          <a:lstStyle/>
          <a:p>
            <a:r>
              <a:rPr lang="en-GB" sz="2400" dirty="0" err="1">
                <a:latin typeface="Times New Roman" panose="02020603050405020304" pitchFamily="18" charset="0"/>
                <a:cs typeface="Times New Roman" panose="02020603050405020304" pitchFamily="18" charset="0"/>
              </a:rPr>
              <a:t>Rẻ</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tiền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sẵn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có</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không</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xâm</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hại→nên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áp</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dụng</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rộng</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rãi</a:t>
            </a:r>
            <a:endParaRPr lang="en-GB" sz="2400" dirty="0">
              <a:latin typeface="Times New Roman" panose="02020603050405020304" pitchFamily="18" charset="0"/>
              <a:cs typeface="Times New Roman" panose="02020603050405020304" pitchFamily="18" charset="0"/>
            </a:endParaRPr>
          </a:p>
          <a:p>
            <a:r>
              <a:rPr lang="en-GB" sz="2400" dirty="0" err="1">
                <a:latin typeface="Times New Roman" panose="02020603050405020304" pitchFamily="18" charset="0"/>
                <a:cs typeface="Times New Roman" panose="02020603050405020304" pitchFamily="18" charset="0"/>
              </a:rPr>
              <a:t>Hình</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ảnh</a:t>
            </a:r>
            <a:r>
              <a:rPr lang="en-GB" sz="2400" dirty="0">
                <a:latin typeface="Times New Roman" panose="02020603050405020304" pitchFamily="18" charset="0"/>
                <a:cs typeface="Times New Roman" panose="02020603050405020304" pitchFamily="18" charset="0"/>
              </a:rPr>
              <a:t> RT </a:t>
            </a:r>
            <a:r>
              <a:rPr lang="en-GB" sz="2400" dirty="0" err="1">
                <a:latin typeface="Times New Roman" panose="02020603050405020304" pitchFamily="18" charset="0"/>
                <a:cs typeface="Times New Roman" panose="02020603050405020304" pitchFamily="18" charset="0"/>
              </a:rPr>
              <a:t>viêm</a:t>
            </a:r>
            <a:r>
              <a:rPr lang="en-GB" sz="2400" dirty="0">
                <a:latin typeface="Times New Roman" panose="02020603050405020304" pitchFamily="18" charset="0"/>
                <a:cs typeface="Times New Roman" panose="02020603050405020304" pitchFamily="18" charset="0"/>
              </a:rPr>
              <a:t> : </a:t>
            </a:r>
            <a:br>
              <a:rPr lang="en-GB" sz="2400" dirty="0">
                <a:latin typeface="Times New Roman" panose="02020603050405020304" pitchFamily="18" charset="0"/>
                <a:cs typeface="Times New Roman" panose="02020603050405020304" pitchFamily="18" charset="0"/>
              </a:rPr>
            </a:b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đường</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kính</a:t>
            </a:r>
            <a:r>
              <a:rPr lang="en-GB" sz="2400" dirty="0">
                <a:latin typeface="Times New Roman" panose="02020603050405020304" pitchFamily="18" charset="0"/>
                <a:cs typeface="Times New Roman" panose="02020603050405020304" pitchFamily="18" charset="0"/>
              </a:rPr>
              <a:t> RT &gt;6mm, </a:t>
            </a:r>
            <a:r>
              <a:rPr lang="en-GB" sz="2400" dirty="0" err="1">
                <a:latin typeface="Times New Roman" panose="02020603050405020304" pitchFamily="18" charset="0"/>
                <a:cs typeface="Times New Roman" panose="02020603050405020304" pitchFamily="18" charset="0"/>
              </a:rPr>
              <a:t>đè</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không</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xẹp</a:t>
            </a:r>
            <a:br>
              <a:rPr lang="en-GB" sz="2400" dirty="0">
                <a:latin typeface="Times New Roman" panose="02020603050405020304" pitchFamily="18" charset="0"/>
                <a:cs typeface="Times New Roman" panose="02020603050405020304" pitchFamily="18" charset="0"/>
              </a:rPr>
            </a:b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dạng</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ngón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tay</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chỉ</a:t>
            </a:r>
            <a:r>
              <a:rPr lang="en-GB" sz="2400" dirty="0">
                <a:latin typeface="Times New Roman" panose="02020603050405020304" pitchFamily="18" charset="0"/>
                <a:cs typeface="Times New Roman" panose="02020603050405020304" pitchFamily="18" charset="0"/>
              </a:rPr>
              <a:t>/</a:t>
            </a:r>
            <a:r>
              <a:rPr lang="en-GB" sz="2400" dirty="0" err="1">
                <a:latin typeface="Times New Roman" panose="02020603050405020304" pitchFamily="18" charset="0"/>
                <a:cs typeface="Times New Roman" panose="02020603050405020304" pitchFamily="18" charset="0"/>
              </a:rPr>
              <a:t>hình</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bia</a:t>
            </a:r>
            <a:br>
              <a:rPr lang="en-GB" sz="2400" dirty="0">
                <a:latin typeface="Times New Roman" panose="02020603050405020304" pitchFamily="18" charset="0"/>
                <a:cs typeface="Times New Roman" panose="02020603050405020304" pitchFamily="18" charset="0"/>
              </a:rPr>
            </a:b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có</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sỏi</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phân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dịch</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quanh</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ruột</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thừa</a:t>
            </a:r>
            <a:endParaRPr lang="en-GB" sz="2400" dirty="0">
              <a:latin typeface="Times New Roman" panose="02020603050405020304" pitchFamily="18" charset="0"/>
              <a:cs typeface="Times New Roman" panose="02020603050405020304" pitchFamily="18" charset="0"/>
            </a:endParaRPr>
          </a:p>
          <a:p>
            <a:r>
              <a:rPr lang="en-GB" sz="2400" dirty="0" err="1">
                <a:latin typeface="Times New Roman" panose="02020603050405020304" pitchFamily="18" charset="0"/>
                <a:cs typeface="Times New Roman" panose="02020603050405020304" pitchFamily="18" charset="0"/>
              </a:rPr>
              <a:t>Độ</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nhạy</a:t>
            </a:r>
            <a:r>
              <a:rPr lang="en-GB" sz="2400" dirty="0">
                <a:latin typeface="Times New Roman" panose="02020603050405020304" pitchFamily="18" charset="0"/>
                <a:cs typeface="Times New Roman" panose="02020603050405020304" pitchFamily="18" charset="0"/>
              </a:rPr>
              <a:t> 83%, </a:t>
            </a:r>
            <a:r>
              <a:rPr lang="en-GB" sz="2400" dirty="0" err="1">
                <a:latin typeface="Times New Roman" panose="02020603050405020304" pitchFamily="18" charset="0"/>
                <a:cs typeface="Times New Roman" panose="02020603050405020304" pitchFamily="18" charset="0"/>
              </a:rPr>
              <a:t>độ</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đặc</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hiệu</a:t>
            </a:r>
            <a:r>
              <a:rPr lang="en-GB" sz="2400" dirty="0">
                <a:latin typeface="Times New Roman" panose="02020603050405020304" pitchFamily="18" charset="0"/>
                <a:cs typeface="Times New Roman" panose="02020603050405020304" pitchFamily="18" charset="0"/>
              </a:rPr>
              <a:t> 95%, LR+ 86%, LR- 94%</a:t>
            </a:r>
          </a:p>
          <a:p>
            <a:r>
              <a:rPr lang="en-GB" sz="2400" dirty="0" err="1">
                <a:latin typeface="Times New Roman" panose="02020603050405020304" pitchFamily="18" charset="0"/>
                <a:cs typeface="Times New Roman" panose="02020603050405020304" pitchFamily="18" charset="0"/>
              </a:rPr>
              <a:t>Giúp</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phân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biệt</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các</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nguyên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nhân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gây</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đau</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bụng</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khác</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đặc</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biệt</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là</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phụ</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nữ</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trong</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độ</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tuổi</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sinh</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đẻ</a:t>
            </a:r>
            <a:endParaRPr lang="en-GB" sz="2400" dirty="0">
              <a:latin typeface="Times New Roman" panose="02020603050405020304" pitchFamily="18" charset="0"/>
              <a:cs typeface="Times New Roman" panose="02020603050405020304" pitchFamily="18" charset="0"/>
            </a:endParaRPr>
          </a:p>
          <a:p>
            <a:r>
              <a:rPr lang="en-GB" sz="2400" dirty="0" err="1">
                <a:latin typeface="Times New Roman" panose="02020603050405020304" pitchFamily="18" charset="0"/>
                <a:cs typeface="Times New Roman" panose="02020603050405020304" pitchFamily="18" charset="0"/>
              </a:rPr>
              <a:t>Nên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ưu</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tiên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sử</a:t>
            </a:r>
            <a:r>
              <a:rPr lang="en-GB" sz="2400" dirty="0">
                <a:latin typeface="Times New Roman" panose="02020603050405020304" pitchFamily="18" charset="0"/>
                <a:cs typeface="Times New Roman" panose="02020603050405020304" pitchFamily="18" charset="0"/>
              </a:rPr>
              <a:t> dung </a:t>
            </a:r>
            <a:r>
              <a:rPr lang="en-GB" sz="2400" dirty="0" err="1">
                <a:latin typeface="Times New Roman" panose="02020603050405020304" pitchFamily="18" charset="0"/>
                <a:cs typeface="Times New Roman" panose="02020603050405020304" pitchFamily="18" charset="0"/>
              </a:rPr>
              <a:t>ở</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trẻ</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em</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phụ</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nữ</a:t>
            </a:r>
            <a:r>
              <a:rPr lang="en-GB" sz="2400" dirty="0">
                <a:latin typeface="Times New Roman" panose="02020603050405020304" pitchFamily="18" charset="0"/>
                <a:cs typeface="Times New Roman" panose="02020603050405020304" pitchFamily="18" charset="0"/>
              </a:rPr>
              <a:t> mang </a:t>
            </a:r>
            <a:r>
              <a:rPr lang="en-GB" sz="2400" dirty="0" err="1">
                <a:latin typeface="Times New Roman" panose="02020603050405020304" pitchFamily="18" charset="0"/>
                <a:cs typeface="Times New Roman" panose="02020603050405020304" pitchFamily="18" charset="0"/>
              </a:rPr>
              <a:t>thai</a:t>
            </a:r>
            <a:r>
              <a:rPr lang="en-GB" sz="2400" dirty="0">
                <a:latin typeface="Times New Roman" panose="02020603050405020304" pitchFamily="18" charset="0"/>
                <a:cs typeface="Times New Roman" panose="02020603050405020304" pitchFamily="18" charset="0"/>
              </a:rPr>
              <a:t> </a:t>
            </a: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697746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8485C-B9EB-4740-8D9B-DDDEE56EA604}"/>
              </a:ext>
            </a:extLst>
          </p:cNvPr>
          <p:cNvSpPr>
            <a:spLocks noGrp="1"/>
          </p:cNvSpPr>
          <p:nvPr>
            <p:ph type="title"/>
          </p:nvPr>
        </p:nvSpPr>
        <p:spPr/>
        <p:txBody>
          <a:bodyPr/>
          <a:lstStyle/>
          <a:p>
            <a:endParaRPr lang="en-VN" dirty="0"/>
          </a:p>
        </p:txBody>
      </p:sp>
      <p:pic>
        <p:nvPicPr>
          <p:cNvPr id="5" name="Content Placeholder 4" descr="A picture containing photo, building, window, brick&#10;&#10;Description automatically generated">
            <a:extLst>
              <a:ext uri="{FF2B5EF4-FFF2-40B4-BE49-F238E27FC236}">
                <a16:creationId xmlns:a16="http://schemas.microsoft.com/office/drawing/2014/main" id="{8D2027ED-83B0-4A42-9301-92A70F4C81C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28637" y="2166425"/>
            <a:ext cx="10033173" cy="3580611"/>
          </a:xfrm>
        </p:spPr>
      </p:pic>
    </p:spTree>
    <p:extLst>
      <p:ext uri="{BB962C8B-B14F-4D97-AF65-F5344CB8AC3E}">
        <p14:creationId xmlns:p14="http://schemas.microsoft.com/office/powerpoint/2010/main" val="7972264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a:xfrm>
            <a:off x="279370" y="412961"/>
            <a:ext cx="10739150" cy="1400530"/>
          </a:xfrm>
        </p:spPr>
        <p:txBody>
          <a:bodyPr/>
          <a:lstStyle/>
          <a:p>
            <a:r>
              <a:rPr lang="en-GB" sz="4000" dirty="0">
                <a:latin typeface="Arial" panose="020B0604020202020204" pitchFamily="34" charset="0"/>
                <a:cs typeface="Arial" panose="020B0604020202020204" pitchFamily="34" charset="0"/>
              </a:rPr>
              <a:t>CHỤP CẮT LỚP ĐIỆN TOÁN BỤNG CHẬU</a:t>
            </a:r>
            <a:endParaRPr lang="en-US" sz="4000" dirty="0">
              <a:latin typeface="Arial" panose="020B0604020202020204" pitchFamily="34" charset="0"/>
              <a:cs typeface="Arial" panose="020B0604020202020204" pitchFamily="34" charset="0"/>
            </a:endParaRPr>
          </a:p>
        </p:txBody>
      </p:sp>
      <p:sp>
        <p:nvSpPr>
          <p:cNvPr id="3" name="Chỗ dành sẵn cho Nội dung 2"/>
          <p:cNvSpPr>
            <a:spLocks noGrp="1"/>
          </p:cNvSpPr>
          <p:nvPr>
            <p:ph idx="1"/>
          </p:nvPr>
        </p:nvSpPr>
        <p:spPr>
          <a:xfrm>
            <a:off x="674370" y="1617786"/>
            <a:ext cx="10481310" cy="4630614"/>
          </a:xfrm>
        </p:spPr>
        <p:txBody>
          <a:bodyPr>
            <a:normAutofit/>
          </a:bodyPr>
          <a:lstStyle/>
          <a:p>
            <a:r>
              <a:rPr lang="en-GB" sz="2400" dirty="0" err="1">
                <a:latin typeface="Times New Roman" panose="02020603050405020304" pitchFamily="18" charset="0"/>
                <a:cs typeface="Times New Roman" panose="02020603050405020304" pitchFamily="18" charset="0"/>
              </a:rPr>
              <a:t>Chính</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xác</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hơn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siêu</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âm</a:t>
            </a:r>
            <a:br>
              <a:rPr lang="en-GB" sz="2400" dirty="0">
                <a:latin typeface="Times New Roman" panose="02020603050405020304" pitchFamily="18" charset="0"/>
                <a:cs typeface="Times New Roman" panose="02020603050405020304" pitchFamily="18" charset="0"/>
              </a:rPr>
            </a:br>
            <a:r>
              <a:rPr lang="en-GB" sz="2400" dirty="0" err="1">
                <a:latin typeface="Times New Roman" panose="02020603050405020304" pitchFamily="18" charset="0"/>
                <a:cs typeface="Times New Roman" panose="02020603050405020304" pitchFamily="18" charset="0"/>
              </a:rPr>
              <a:t>độ</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nhạy</a:t>
            </a:r>
            <a:r>
              <a:rPr lang="en-GB" sz="2400" dirty="0">
                <a:latin typeface="Times New Roman" panose="02020603050405020304" pitchFamily="18" charset="0"/>
                <a:cs typeface="Times New Roman" panose="02020603050405020304" pitchFamily="18" charset="0"/>
              </a:rPr>
              <a:t> 99%, </a:t>
            </a:r>
            <a:r>
              <a:rPr lang="en-GB" sz="2400" dirty="0" err="1">
                <a:latin typeface="Times New Roman" panose="02020603050405020304" pitchFamily="18" charset="0"/>
                <a:cs typeface="Times New Roman" panose="02020603050405020304" pitchFamily="18" charset="0"/>
              </a:rPr>
              <a:t>độ</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đặc</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hiệu</a:t>
            </a:r>
            <a:r>
              <a:rPr lang="en-GB" sz="2400" dirty="0">
                <a:latin typeface="Times New Roman" panose="02020603050405020304" pitchFamily="18" charset="0"/>
                <a:cs typeface="Times New Roman" panose="02020603050405020304" pitchFamily="18" charset="0"/>
              </a:rPr>
              <a:t> 95%, LR+ 93%, LR- 99%</a:t>
            </a:r>
            <a:br>
              <a:rPr lang="en-GB" sz="2400" dirty="0">
                <a:latin typeface="Times New Roman" panose="02020603050405020304" pitchFamily="18" charset="0"/>
                <a:cs typeface="Times New Roman" panose="02020603050405020304" pitchFamily="18" charset="0"/>
              </a:rPr>
            </a:br>
            <a:r>
              <a:rPr lang="en-GB" sz="2400" dirty="0" err="1">
                <a:latin typeface="Times New Roman" panose="02020603050405020304" pitchFamily="18" charset="0"/>
                <a:cs typeface="Times New Roman" panose="02020603050405020304" pitchFamily="18" charset="0"/>
              </a:rPr>
              <a:t>dấu</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hiệu</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gợi</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ý</a:t>
            </a:r>
            <a:r>
              <a:rPr lang="en-GB" sz="2400" dirty="0">
                <a:latin typeface="Times New Roman" panose="02020603050405020304" pitchFamily="18" charset="0"/>
                <a:cs typeface="Times New Roman" panose="02020603050405020304" pitchFamily="18" charset="0"/>
              </a:rPr>
              <a:t>: RT </a:t>
            </a:r>
            <a:r>
              <a:rPr lang="en-GB" sz="2400" dirty="0" err="1">
                <a:latin typeface="Times New Roman" panose="02020603050405020304" pitchFamily="18" charset="0"/>
                <a:cs typeface="Times New Roman" panose="02020603050405020304" pitchFamily="18" charset="0"/>
              </a:rPr>
              <a:t>căng</a:t>
            </a:r>
            <a:r>
              <a:rPr lang="en-GB" sz="2400" dirty="0">
                <a:latin typeface="Times New Roman" panose="02020603050405020304" pitchFamily="18" charset="0"/>
                <a:cs typeface="Times New Roman" panose="02020603050405020304" pitchFamily="18" charset="0"/>
              </a:rPr>
              <a:t> (&gt;6mm), </a:t>
            </a:r>
            <a:r>
              <a:rPr lang="en-GB" sz="2400" dirty="0" err="1">
                <a:latin typeface="Times New Roman" panose="02020603050405020304" pitchFamily="18" charset="0"/>
                <a:cs typeface="Times New Roman" panose="02020603050405020304" pitchFamily="18" charset="0"/>
              </a:rPr>
              <a:t>thành</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dày</a:t>
            </a:r>
            <a:r>
              <a:rPr lang="en-GB" sz="2400" dirty="0">
                <a:latin typeface="Times New Roman" panose="02020603050405020304" pitchFamily="18" charset="0"/>
                <a:cs typeface="Times New Roman" panose="02020603050405020304" pitchFamily="18" charset="0"/>
              </a:rPr>
              <a:t> (&gt;2mm), </a:t>
            </a:r>
            <a:r>
              <a:rPr lang="en-GB" sz="2400" dirty="0" err="1">
                <a:latin typeface="Times New Roman" panose="02020603050405020304" pitchFamily="18" charset="0"/>
                <a:cs typeface="Times New Roman" panose="02020603050405020304" pitchFamily="18" charset="0"/>
              </a:rPr>
              <a:t>tăng</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đậm</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độ</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mỡ</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quanh</a:t>
            </a:r>
            <a:r>
              <a:rPr lang="en-GB" sz="2400" dirty="0">
                <a:latin typeface="Times New Roman" panose="02020603050405020304" pitchFamily="18" charset="0"/>
                <a:cs typeface="Times New Roman" panose="02020603050405020304" pitchFamily="18" charset="0"/>
              </a:rPr>
              <a:t> RT</a:t>
            </a:r>
            <a:br>
              <a:rPr lang="en-GB" sz="2400" dirty="0">
                <a:latin typeface="Times New Roman" panose="02020603050405020304" pitchFamily="18" charset="0"/>
                <a:cs typeface="Times New Roman" panose="02020603050405020304" pitchFamily="18" charset="0"/>
              </a:rPr>
            </a:br>
            <a:r>
              <a:rPr lang="en-GB" sz="2400" dirty="0" err="1">
                <a:latin typeface="Times New Roman" panose="02020603050405020304" pitchFamily="18" charset="0"/>
                <a:cs typeface="Times New Roman" panose="02020603050405020304" pitchFamily="18" charset="0"/>
              </a:rPr>
              <a:t>khi</a:t>
            </a:r>
            <a:r>
              <a:rPr lang="en-GB" sz="2400" dirty="0">
                <a:latin typeface="Times New Roman" panose="02020603050405020304" pitchFamily="18" charset="0"/>
                <a:cs typeface="Times New Roman" panose="02020603050405020304" pitchFamily="18" charset="0"/>
              </a:rPr>
              <a:t> VRT </a:t>
            </a:r>
            <a:r>
              <a:rPr lang="en-GB" sz="2400" dirty="0" err="1">
                <a:latin typeface="Times New Roman" panose="02020603050405020304" pitchFamily="18" charset="0"/>
                <a:cs typeface="Times New Roman" panose="02020603050405020304" pitchFamily="18" charset="0"/>
              </a:rPr>
              <a:t>vỡ</a:t>
            </a:r>
            <a:r>
              <a:rPr lang="en-GB" sz="2400" dirty="0">
                <a:latin typeface="Times New Roman" panose="02020603050405020304" pitchFamily="18" charset="0"/>
                <a:cs typeface="Times New Roman" panose="02020603050405020304" pitchFamily="18" charset="0"/>
              </a:rPr>
              <a:t> : </a:t>
            </a:r>
            <a:r>
              <a:rPr lang="en-GB" sz="2400" dirty="0" err="1">
                <a:latin typeface="Times New Roman" panose="02020603050405020304" pitchFamily="18" charset="0"/>
                <a:cs typeface="Times New Roman" panose="02020603050405020304" pitchFamily="18" charset="0"/>
              </a:rPr>
              <a:t>gián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đoạn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thành</a:t>
            </a:r>
            <a:r>
              <a:rPr lang="en-GB" sz="2400" dirty="0">
                <a:latin typeface="Times New Roman" panose="02020603050405020304" pitchFamily="18" charset="0"/>
                <a:cs typeface="Times New Roman" panose="02020603050405020304" pitchFamily="18" charset="0"/>
              </a:rPr>
              <a:t> RT, </a:t>
            </a:r>
            <a:r>
              <a:rPr lang="en-GB" sz="2400" dirty="0" err="1">
                <a:latin typeface="Times New Roman" panose="02020603050405020304" pitchFamily="18" charset="0"/>
                <a:cs typeface="Times New Roman" panose="02020603050405020304" pitchFamily="18" charset="0"/>
              </a:rPr>
              <a:t>tụ</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dịch</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sỏi</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phân</a:t>
            </a:r>
            <a:r>
              <a:rPr lang="en-GB" sz="2400" dirty="0">
                <a:latin typeface="Times New Roman" panose="02020603050405020304" pitchFamily="18" charset="0"/>
                <a:cs typeface="Times New Roman" panose="02020603050405020304" pitchFamily="18" charset="0"/>
              </a:rPr>
              <a:t>,…</a:t>
            </a:r>
          </a:p>
          <a:p>
            <a:r>
              <a:rPr lang="en-GB" sz="2400" dirty="0" err="1">
                <a:latin typeface="Times New Roman" panose="02020603050405020304" pitchFamily="18" charset="0"/>
                <a:cs typeface="Times New Roman" panose="02020603050405020304" pitchFamily="18" charset="0"/>
              </a:rPr>
              <a:t>Rất</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có</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giá</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trị</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trong</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chẩn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đoán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các</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thể</a:t>
            </a:r>
            <a:r>
              <a:rPr lang="en-GB" sz="2400" dirty="0">
                <a:latin typeface="Times New Roman" panose="02020603050405020304" pitchFamily="18" charset="0"/>
                <a:cs typeface="Times New Roman" panose="02020603050405020304" pitchFamily="18" charset="0"/>
              </a:rPr>
              <a:t> VRT không </a:t>
            </a:r>
            <a:r>
              <a:rPr lang="en-GB" sz="2400" dirty="0" err="1">
                <a:latin typeface="Times New Roman" panose="02020603050405020304" pitchFamily="18" charset="0"/>
                <a:cs typeface="Times New Roman" panose="02020603050405020304" pitchFamily="18" charset="0"/>
              </a:rPr>
              <a:t>điển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hình</a:t>
            </a:r>
            <a:br>
              <a:rPr lang="en-GB" sz="2400" dirty="0">
                <a:latin typeface="Times New Roman" panose="02020603050405020304" pitchFamily="18" charset="0"/>
                <a:cs typeface="Times New Roman" panose="02020603050405020304" pitchFamily="18" charset="0"/>
              </a:rPr>
            </a:br>
            <a:r>
              <a:rPr lang="en-GB" sz="2400" dirty="0" err="1">
                <a:latin typeface="Times New Roman" panose="02020603050405020304" pitchFamily="18" charset="0"/>
                <a:cs typeface="Times New Roman" panose="02020603050405020304" pitchFamily="18" charset="0"/>
              </a:rPr>
              <a:t>độ</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chính</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xác</a:t>
            </a:r>
            <a:r>
              <a:rPr lang="en-GB" sz="2400" dirty="0">
                <a:latin typeface="Times New Roman" panose="02020603050405020304" pitchFamily="18" charset="0"/>
                <a:cs typeface="Times New Roman" panose="02020603050405020304" pitchFamily="18" charset="0"/>
              </a:rPr>
              <a:t> ≈ 100% ở </a:t>
            </a:r>
            <a:r>
              <a:rPr lang="en-GB" sz="2400" dirty="0" err="1">
                <a:latin typeface="Times New Roman" panose="02020603050405020304" pitchFamily="18" charset="0"/>
                <a:cs typeface="Times New Roman" panose="02020603050405020304" pitchFamily="18" charset="0"/>
              </a:rPr>
              <a:t>người</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già</a:t>
            </a:r>
            <a:br>
              <a:rPr lang="en-GB" sz="2400" dirty="0">
                <a:latin typeface="Times New Roman" panose="02020603050405020304" pitchFamily="18" charset="0"/>
                <a:cs typeface="Times New Roman" panose="02020603050405020304" pitchFamily="18" charset="0"/>
              </a:rPr>
            </a:br>
            <a:r>
              <a:rPr lang="en-GB" sz="2400" dirty="0" err="1">
                <a:latin typeface="Times New Roman" panose="02020603050405020304" pitchFamily="18" charset="0"/>
                <a:cs typeface="Times New Roman" panose="02020603050405020304" pitchFamily="18" charset="0"/>
              </a:rPr>
              <a:t>giảm</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tỉ</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lệ</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mổ</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lầm</a:t>
            </a:r>
            <a:r>
              <a:rPr lang="en-GB" sz="2400" dirty="0">
                <a:latin typeface="Times New Roman" panose="02020603050405020304" pitchFamily="18" charset="0"/>
                <a:cs typeface="Times New Roman" panose="02020603050405020304" pitchFamily="18" charset="0"/>
              </a:rPr>
              <a:t> (1,4-7% so </a:t>
            </a:r>
            <a:r>
              <a:rPr lang="en-GB" sz="2400" dirty="0" err="1">
                <a:latin typeface="Times New Roman" panose="02020603050405020304" pitchFamily="18" charset="0"/>
                <a:cs typeface="Times New Roman" panose="02020603050405020304" pitchFamily="18" charset="0"/>
              </a:rPr>
              <a:t>với</a:t>
            </a:r>
            <a:r>
              <a:rPr lang="en-GB" sz="2400" dirty="0">
                <a:latin typeface="Times New Roman" panose="02020603050405020304" pitchFamily="18" charset="0"/>
                <a:cs typeface="Times New Roman" panose="02020603050405020304" pitchFamily="18" charset="0"/>
              </a:rPr>
              <a:t> 7,5-20%)</a:t>
            </a:r>
            <a:br>
              <a:rPr lang="en-GB" sz="2400" dirty="0">
                <a:latin typeface="Times New Roman" panose="02020603050405020304" pitchFamily="18" charset="0"/>
                <a:cs typeface="Times New Roman" panose="02020603050405020304" pitchFamily="18" charset="0"/>
              </a:rPr>
            </a:br>
            <a:r>
              <a:rPr lang="en-GB" sz="2400" dirty="0" err="1">
                <a:latin typeface="Times New Roman" panose="02020603050405020304" pitchFamily="18" charset="0"/>
                <a:cs typeface="Times New Roman" panose="02020603050405020304" pitchFamily="18" charset="0"/>
              </a:rPr>
              <a:t>giảm</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tỉ</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lệ</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mổ</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trễ</a:t>
            </a:r>
            <a:r>
              <a:rPr lang="en-GB" sz="2400" dirty="0">
                <a:latin typeface="Times New Roman" panose="02020603050405020304" pitchFamily="18" charset="0"/>
                <a:cs typeface="Times New Roman" panose="02020603050405020304" pitchFamily="18" charset="0"/>
              </a:rPr>
              <a:t> (14% so </a:t>
            </a:r>
            <a:r>
              <a:rPr lang="en-GB" sz="2400" dirty="0" err="1">
                <a:latin typeface="Times New Roman" panose="02020603050405020304" pitchFamily="18" charset="0"/>
                <a:cs typeface="Times New Roman" panose="02020603050405020304" pitchFamily="18" charset="0"/>
              </a:rPr>
              <a:t>với</a:t>
            </a:r>
            <a:r>
              <a:rPr lang="en-GB" sz="2400" dirty="0">
                <a:latin typeface="Times New Roman" panose="02020603050405020304" pitchFamily="18" charset="0"/>
                <a:cs typeface="Times New Roman" panose="02020603050405020304" pitchFamily="18" charset="0"/>
              </a:rPr>
              <a:t> 22%)</a:t>
            </a:r>
          </a:p>
          <a:p>
            <a:r>
              <a:rPr lang="en-GB" sz="2400" dirty="0" err="1">
                <a:latin typeface="Times New Roman" panose="02020603050405020304" pitchFamily="18" charset="0"/>
                <a:cs typeface="Times New Roman" panose="02020603050405020304" pitchFamily="18" charset="0"/>
              </a:rPr>
              <a:t>Tránh</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lạm</a:t>
            </a:r>
            <a:r>
              <a:rPr lang="en-GB" sz="2400" dirty="0">
                <a:latin typeface="Times New Roman" panose="02020603050405020304" pitchFamily="18" charset="0"/>
                <a:cs typeface="Times New Roman" panose="02020603050405020304" pitchFamily="18" charset="0"/>
              </a:rPr>
              <a:t> dung (</a:t>
            </a:r>
            <a:r>
              <a:rPr lang="en-GB" sz="2400" dirty="0">
                <a:solidFill>
                  <a:srgbClr val="FFFF00"/>
                </a:solidFill>
                <a:latin typeface="Times New Roman" panose="02020603050405020304" pitchFamily="18" charset="0"/>
                <a:cs typeface="Times New Roman" panose="02020603050405020304" pitchFamily="18" charset="0"/>
              </a:rPr>
              <a:t>WSES 2020</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khi</a:t>
            </a:r>
            <a:r>
              <a:rPr lang="en-GB" sz="2400" dirty="0">
                <a:latin typeface="Times New Roman" panose="02020603050405020304" pitchFamily="18" charset="0"/>
                <a:cs typeface="Times New Roman" panose="02020603050405020304" pitchFamily="18" charset="0"/>
              </a:rPr>
              <a:t> LS &amp; </a:t>
            </a:r>
            <a:r>
              <a:rPr lang="en-GB" sz="2400" dirty="0" err="1">
                <a:latin typeface="Times New Roman" panose="02020603050405020304" pitchFamily="18" charset="0"/>
                <a:cs typeface="Times New Roman" panose="02020603050405020304" pitchFamily="18" charset="0"/>
              </a:rPr>
              <a:t>siêu</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âm</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không</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giúp</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chẩn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đoán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được</a:t>
            </a:r>
            <a:br>
              <a:rPr lang="en-GB" sz="2400" dirty="0">
                <a:latin typeface="Times New Roman" panose="02020603050405020304" pitchFamily="18" charset="0"/>
                <a:cs typeface="Times New Roman" panose="02020603050405020304" pitchFamily="18" charset="0"/>
              </a:rPr>
            </a:br>
            <a:r>
              <a:rPr lang="en-GB" sz="2400" dirty="0">
                <a:latin typeface="Times New Roman" panose="02020603050405020304" pitchFamily="18" charset="0"/>
                <a:cs typeface="Times New Roman" panose="02020603050405020304" pitchFamily="18" charset="0"/>
              </a:rPr>
              <a:t>	</a:t>
            </a:r>
          </a:p>
          <a:p>
            <a:pPr marL="0" indent="0" algn="r">
              <a:buNone/>
            </a:pPr>
            <a:r>
              <a:rPr lang="en-US" sz="2400" i="1" dirty="0">
                <a:solidFill>
                  <a:srgbClr val="FFFF00"/>
                </a:solidFill>
                <a:latin typeface="Times New Roman" panose="02020603050405020304" pitchFamily="18" charset="0"/>
                <a:cs typeface="Times New Roman" panose="02020603050405020304" pitchFamily="18" charset="0"/>
              </a:rPr>
              <a:t>World Society of Emergency Surgery</a:t>
            </a:r>
          </a:p>
        </p:txBody>
      </p:sp>
    </p:spTree>
    <p:extLst>
      <p:ext uri="{BB962C8B-B14F-4D97-AF65-F5344CB8AC3E}">
        <p14:creationId xmlns:p14="http://schemas.microsoft.com/office/powerpoint/2010/main" val="11097675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D042C-9930-414E-822F-DF6FBA808861}"/>
              </a:ext>
            </a:extLst>
          </p:cNvPr>
          <p:cNvSpPr>
            <a:spLocks noGrp="1"/>
          </p:cNvSpPr>
          <p:nvPr>
            <p:ph type="title"/>
          </p:nvPr>
        </p:nvSpPr>
        <p:spPr/>
        <p:txBody>
          <a:bodyPr/>
          <a:lstStyle/>
          <a:p>
            <a:endParaRPr lang="en-VN"/>
          </a:p>
        </p:txBody>
      </p:sp>
      <p:pic>
        <p:nvPicPr>
          <p:cNvPr id="5" name="Content Placeholder 4" descr="A picture containing food, flower&#10;&#10;Description automatically generated">
            <a:extLst>
              <a:ext uri="{FF2B5EF4-FFF2-40B4-BE49-F238E27FC236}">
                <a16:creationId xmlns:a16="http://schemas.microsoft.com/office/drawing/2014/main" id="{F12BFA82-F182-6641-AE28-41ADB8D4752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96086" y="609353"/>
            <a:ext cx="7498080" cy="5759771"/>
          </a:xfrm>
        </p:spPr>
      </p:pic>
    </p:spTree>
    <p:extLst>
      <p:ext uri="{BB962C8B-B14F-4D97-AF65-F5344CB8AC3E}">
        <p14:creationId xmlns:p14="http://schemas.microsoft.com/office/powerpoint/2010/main" val="7357818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8D89D-F9B3-8949-B6D3-735F378CD275}"/>
              </a:ext>
            </a:extLst>
          </p:cNvPr>
          <p:cNvSpPr>
            <a:spLocks noGrp="1"/>
          </p:cNvSpPr>
          <p:nvPr>
            <p:ph type="title"/>
          </p:nvPr>
        </p:nvSpPr>
        <p:spPr>
          <a:xfrm>
            <a:off x="648930" y="629266"/>
            <a:ext cx="9252154" cy="1223983"/>
          </a:xfrm>
        </p:spPr>
        <p:txBody>
          <a:bodyPr>
            <a:normAutofit/>
          </a:bodyPr>
          <a:lstStyle/>
          <a:p>
            <a:r>
              <a:rPr lang="en-VN">
                <a:latin typeface="Arial" panose="020B0604020202020204" pitchFamily="34" charset="0"/>
                <a:cs typeface="Arial" panose="020B0604020202020204" pitchFamily="34" charset="0"/>
              </a:rPr>
              <a:t>CÁC BẢNG ĐIỂM CHẨN ĐOÁN</a:t>
            </a:r>
          </a:p>
        </p:txBody>
      </p:sp>
      <p:pic>
        <p:nvPicPr>
          <p:cNvPr id="5" name="Content Placeholder 4" descr="A screenshot of a cell phone&#10;&#10;Description automatically generated">
            <a:extLst>
              <a:ext uri="{FF2B5EF4-FFF2-40B4-BE49-F238E27FC236}">
                <a16:creationId xmlns:a16="http://schemas.microsoft.com/office/drawing/2014/main" id="{E7D61C52-32C8-4441-832F-B175A74865D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6283" y="2264899"/>
            <a:ext cx="5702259" cy="3200612"/>
          </a:xfrm>
          <a:prstGeom prst="rect">
            <a:avLst/>
          </a:prstGeom>
          <a:effectLst>
            <a:outerShdw blurRad="50800" dist="38100" dir="5400000" algn="t" rotWithShape="0">
              <a:prstClr val="black">
                <a:alpha val="43000"/>
              </a:prstClr>
            </a:outerShdw>
          </a:effectLst>
        </p:spPr>
      </p:pic>
      <p:sp>
        <p:nvSpPr>
          <p:cNvPr id="24" name="Content Placeholder 8">
            <a:extLst>
              <a:ext uri="{FF2B5EF4-FFF2-40B4-BE49-F238E27FC236}">
                <a16:creationId xmlns:a16="http://schemas.microsoft.com/office/drawing/2014/main" id="{995D6B66-A243-4A30-8A59-8FAE918D33B9}"/>
              </a:ext>
            </a:extLst>
          </p:cNvPr>
          <p:cNvSpPr>
            <a:spLocks noGrp="1"/>
          </p:cNvSpPr>
          <p:nvPr>
            <p:ph idx="1"/>
          </p:nvPr>
        </p:nvSpPr>
        <p:spPr>
          <a:xfrm>
            <a:off x="6814882" y="2052214"/>
            <a:ext cx="4740203" cy="4196185"/>
          </a:xfrm>
        </p:spPr>
        <p:txBody>
          <a:bodyPr>
            <a:normAutofit/>
          </a:bodyPr>
          <a:lstStyle/>
          <a:p>
            <a:r>
              <a:rPr lang="en-US" dirty="0">
                <a:latin typeface="Arial" panose="020B0604020202020204" pitchFamily="34" charset="0"/>
                <a:cs typeface="Arial" panose="020B0604020202020204" pitchFamily="34" charset="0"/>
              </a:rPr>
              <a:t>Alvarado score (1986)</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9-10 : </a:t>
            </a:r>
            <a:r>
              <a:rPr lang="en-US" dirty="0" err="1">
                <a:latin typeface="Arial" panose="020B0604020202020204" pitchFamily="34" charset="0"/>
                <a:cs typeface="Arial" panose="020B0604020202020204" pitchFamily="34" charset="0"/>
              </a:rPr>
              <a:t>nhiều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năng</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7-8 :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thể</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bị</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5-6 : </a:t>
            </a:r>
            <a:r>
              <a:rPr lang="en-US" dirty="0" err="1">
                <a:latin typeface="Arial" panose="020B0604020202020204" pitchFamily="34" charset="0"/>
                <a:cs typeface="Arial" panose="020B0604020202020204" pitchFamily="34" charset="0"/>
              </a:rPr>
              <a:t>không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chắc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bị</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&lt;5: </a:t>
            </a:r>
            <a:r>
              <a:rPr lang="en-US" dirty="0" err="1">
                <a:latin typeface="Arial" panose="020B0604020202020204" pitchFamily="34" charset="0"/>
                <a:cs typeface="Arial" panose="020B0604020202020204" pitchFamily="34" charset="0"/>
              </a:rPr>
              <a:t>dường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như</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phải</a:t>
            </a: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Appendicitis Inflammatory Response</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0-4 : </a:t>
            </a:r>
            <a:r>
              <a:rPr lang="en-US" dirty="0" err="1">
                <a:latin typeface="Arial" panose="020B0604020202020204" pitchFamily="34" charset="0"/>
                <a:cs typeface="Arial" panose="020B0604020202020204" pitchFamily="34" charset="0"/>
              </a:rPr>
              <a:t>nguy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thấp</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5-8 : </a:t>
            </a:r>
            <a:r>
              <a:rPr lang="en-US" dirty="0" err="1">
                <a:latin typeface="Arial" panose="020B0604020202020204" pitchFamily="34" charset="0"/>
                <a:cs typeface="Arial" panose="020B0604020202020204" pitchFamily="34" charset="0"/>
              </a:rPr>
              <a:t>nguy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trung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bình</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9-12 : </a:t>
            </a:r>
            <a:r>
              <a:rPr lang="en-US" dirty="0" err="1">
                <a:latin typeface="Arial" panose="020B0604020202020204" pitchFamily="34" charset="0"/>
                <a:cs typeface="Arial" panose="020B0604020202020204" pitchFamily="34" charset="0"/>
              </a:rPr>
              <a:t>khản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năng</a:t>
            </a:r>
            <a:r>
              <a:rPr lang="en-US" dirty="0">
                <a:latin typeface="Arial" panose="020B0604020202020204" pitchFamily="34" charset="0"/>
                <a:cs typeface="Arial" panose="020B0604020202020204" pitchFamily="34" charset="0"/>
              </a:rPr>
              <a:t> VRT </a:t>
            </a:r>
            <a:r>
              <a:rPr lang="en-US" dirty="0" err="1">
                <a:latin typeface="Arial" panose="020B0604020202020204" pitchFamily="34" charset="0"/>
                <a:cs typeface="Arial" panose="020B0604020202020204" pitchFamily="34" charset="0"/>
              </a:rPr>
              <a:t>rất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cao</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775028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E78424C-6FD0-41F8-9CAA-5DC19C4235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9" name="Tiêu đề 8"/>
          <p:cNvSpPr>
            <a:spLocks noGrp="1"/>
          </p:cNvSpPr>
          <p:nvPr>
            <p:ph type="title"/>
          </p:nvPr>
        </p:nvSpPr>
        <p:spPr>
          <a:xfrm>
            <a:off x="643855" y="1447800"/>
            <a:ext cx="3108626" cy="4572000"/>
          </a:xfrm>
        </p:spPr>
        <p:txBody>
          <a:bodyPr anchor="ctr">
            <a:normAutofit/>
          </a:bodyPr>
          <a:lstStyle/>
          <a:p>
            <a:r>
              <a:rPr lang="en-GB" sz="3200">
                <a:solidFill>
                  <a:srgbClr val="F2F2F2"/>
                </a:solidFill>
                <a:latin typeface="Arial" panose="020B0604020202020204" pitchFamily="34" charset="0"/>
                <a:cs typeface="Arial" panose="020B0604020202020204" pitchFamily="34" charset="0"/>
              </a:rPr>
              <a:t>Các khuyến cáo</a:t>
            </a:r>
            <a:endParaRPr lang="en-US" sz="3200">
              <a:solidFill>
                <a:srgbClr val="F2F2F2"/>
              </a:solidFill>
              <a:latin typeface="Arial" panose="020B0604020202020204" pitchFamily="34" charset="0"/>
              <a:cs typeface="Arial" panose="020B0604020202020204" pitchFamily="34" charset="0"/>
            </a:endParaRPr>
          </a:p>
        </p:txBody>
      </p:sp>
      <p:sp>
        <p:nvSpPr>
          <p:cNvPr id="18" name="Freeform: Shape 17">
            <a:extLst>
              <a:ext uri="{FF2B5EF4-FFF2-40B4-BE49-F238E27FC236}">
                <a16:creationId xmlns:a16="http://schemas.microsoft.com/office/drawing/2014/main" id="{DD136760-57DC-4301-8BEA-B71AD2D139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61310" y="0"/>
            <a:ext cx="8030690" cy="6858000"/>
          </a:xfrm>
          <a:custGeom>
            <a:avLst/>
            <a:gdLst>
              <a:gd name="connsiteX0" fmla="*/ 1176 w 8030690"/>
              <a:gd name="connsiteY0" fmla="*/ 0 h 6858000"/>
              <a:gd name="connsiteX1" fmla="*/ 1344715 w 8030690"/>
              <a:gd name="connsiteY1" fmla="*/ 0 h 6858000"/>
              <a:gd name="connsiteX2" fmla="*/ 1344715 w 8030690"/>
              <a:gd name="connsiteY2" fmla="*/ 0 h 6858000"/>
              <a:gd name="connsiteX3" fmla="*/ 8030690 w 8030690"/>
              <a:gd name="connsiteY3" fmla="*/ 0 h 6858000"/>
              <a:gd name="connsiteX4" fmla="*/ 8030690 w 8030690"/>
              <a:gd name="connsiteY4" fmla="*/ 6858000 h 6858000"/>
              <a:gd name="connsiteX5" fmla="*/ 477746 w 8030690"/>
              <a:gd name="connsiteY5" fmla="*/ 6858000 h 6858000"/>
              <a:gd name="connsiteX6" fmla="*/ 477746 w 8030690"/>
              <a:gd name="connsiteY6" fmla="*/ 6858000 h 6858000"/>
              <a:gd name="connsiteX7" fmla="*/ 0 w 8030690"/>
              <a:gd name="connsiteY7" fmla="*/ 6858000 h 6858000"/>
              <a:gd name="connsiteX8" fmla="*/ 5883 w 8030690"/>
              <a:gd name="connsiteY8" fmla="*/ 6817538 h 6858000"/>
              <a:gd name="connsiteX9" fmla="*/ 23196 w 8030690"/>
              <a:gd name="connsiteY9" fmla="*/ 6698894 h 6858000"/>
              <a:gd name="connsiteX10" fmla="*/ 35298 w 8030690"/>
              <a:gd name="connsiteY10" fmla="*/ 6612483 h 6858000"/>
              <a:gd name="connsiteX11" fmla="*/ 48073 w 8030690"/>
              <a:gd name="connsiteY11" fmla="*/ 6509613 h 6858000"/>
              <a:gd name="connsiteX12" fmla="*/ 63369 w 8030690"/>
              <a:gd name="connsiteY12" fmla="*/ 6387541 h 6858000"/>
              <a:gd name="connsiteX13" fmla="*/ 79506 w 8030690"/>
              <a:gd name="connsiteY13" fmla="*/ 6252438 h 6858000"/>
              <a:gd name="connsiteX14" fmla="*/ 96483 w 8030690"/>
              <a:gd name="connsiteY14" fmla="*/ 6100191 h 6858000"/>
              <a:gd name="connsiteX15" fmla="*/ 114468 w 8030690"/>
              <a:gd name="connsiteY15" fmla="*/ 5934227 h 6858000"/>
              <a:gd name="connsiteX16" fmla="*/ 132454 w 8030690"/>
              <a:gd name="connsiteY16" fmla="*/ 5753862 h 6858000"/>
              <a:gd name="connsiteX17" fmla="*/ 150775 w 8030690"/>
              <a:gd name="connsiteY17" fmla="*/ 5561838 h 6858000"/>
              <a:gd name="connsiteX18" fmla="*/ 167752 w 8030690"/>
              <a:gd name="connsiteY18" fmla="*/ 5354726 h 6858000"/>
              <a:gd name="connsiteX19" fmla="*/ 184057 w 8030690"/>
              <a:gd name="connsiteY19" fmla="*/ 5138013 h 6858000"/>
              <a:gd name="connsiteX20" fmla="*/ 198849 w 8030690"/>
              <a:gd name="connsiteY20" fmla="*/ 4908956 h 6858000"/>
              <a:gd name="connsiteX21" fmla="*/ 212968 w 8030690"/>
              <a:gd name="connsiteY21" fmla="*/ 4670298 h 6858000"/>
              <a:gd name="connsiteX22" fmla="*/ 226248 w 8030690"/>
              <a:gd name="connsiteY22" fmla="*/ 4421352 h 6858000"/>
              <a:gd name="connsiteX23" fmla="*/ 230954 w 8030690"/>
              <a:gd name="connsiteY23" fmla="*/ 4293793 h 6858000"/>
              <a:gd name="connsiteX24" fmla="*/ 236165 w 8030690"/>
              <a:gd name="connsiteY24" fmla="*/ 4163491 h 6858000"/>
              <a:gd name="connsiteX25" fmla="*/ 241039 w 8030690"/>
              <a:gd name="connsiteY25" fmla="*/ 4031132 h 6858000"/>
              <a:gd name="connsiteX26" fmla="*/ 244233 w 8030690"/>
              <a:gd name="connsiteY26" fmla="*/ 3898087 h 6858000"/>
              <a:gd name="connsiteX27" fmla="*/ 247091 w 8030690"/>
              <a:gd name="connsiteY27" fmla="*/ 3762298 h 6858000"/>
              <a:gd name="connsiteX28" fmla="*/ 250116 w 8030690"/>
              <a:gd name="connsiteY28" fmla="*/ 3625138 h 6858000"/>
              <a:gd name="connsiteX29" fmla="*/ 252133 w 8030690"/>
              <a:gd name="connsiteY29" fmla="*/ 3485235 h 6858000"/>
              <a:gd name="connsiteX30" fmla="*/ 252133 w 8030690"/>
              <a:gd name="connsiteY30" fmla="*/ 3343960 h 6858000"/>
              <a:gd name="connsiteX31" fmla="*/ 253142 w 8030690"/>
              <a:gd name="connsiteY31" fmla="*/ 3201314 h 6858000"/>
              <a:gd name="connsiteX32" fmla="*/ 252133 w 8030690"/>
              <a:gd name="connsiteY32" fmla="*/ 3057296 h 6858000"/>
              <a:gd name="connsiteX33" fmla="*/ 250116 w 8030690"/>
              <a:gd name="connsiteY33" fmla="*/ 2911221 h 6858000"/>
              <a:gd name="connsiteX34" fmla="*/ 248267 w 8030690"/>
              <a:gd name="connsiteY34" fmla="*/ 2765145 h 6858000"/>
              <a:gd name="connsiteX35" fmla="*/ 244233 w 8030690"/>
              <a:gd name="connsiteY35" fmla="*/ 2617013 h 6858000"/>
              <a:gd name="connsiteX36" fmla="*/ 240031 w 8030690"/>
              <a:gd name="connsiteY36" fmla="*/ 2467508 h 6858000"/>
              <a:gd name="connsiteX37" fmla="*/ 235156 w 8030690"/>
              <a:gd name="connsiteY37" fmla="*/ 2318004 h 6858000"/>
              <a:gd name="connsiteX38" fmla="*/ 228265 w 8030690"/>
              <a:gd name="connsiteY38" fmla="*/ 2167128 h 6858000"/>
              <a:gd name="connsiteX39" fmla="*/ 220028 w 8030690"/>
              <a:gd name="connsiteY39" fmla="*/ 2014880 h 6858000"/>
              <a:gd name="connsiteX40" fmla="*/ 212128 w 8030690"/>
              <a:gd name="connsiteY40" fmla="*/ 1861947 h 6858000"/>
              <a:gd name="connsiteX41" fmla="*/ 202043 w 8030690"/>
              <a:gd name="connsiteY41" fmla="*/ 1709013 h 6858000"/>
              <a:gd name="connsiteX42" fmla="*/ 189940 w 8030690"/>
              <a:gd name="connsiteY42" fmla="*/ 1554023 h 6858000"/>
              <a:gd name="connsiteX43" fmla="*/ 177838 w 8030690"/>
              <a:gd name="connsiteY43" fmla="*/ 1401089 h 6858000"/>
              <a:gd name="connsiteX44" fmla="*/ 163886 w 8030690"/>
              <a:gd name="connsiteY44" fmla="*/ 1245413 h 6858000"/>
              <a:gd name="connsiteX45" fmla="*/ 148590 w 8030690"/>
              <a:gd name="connsiteY45" fmla="*/ 1089050 h 6858000"/>
              <a:gd name="connsiteX46" fmla="*/ 132454 w 8030690"/>
              <a:gd name="connsiteY46" fmla="*/ 934745 h 6858000"/>
              <a:gd name="connsiteX47" fmla="*/ 113628 w 8030690"/>
              <a:gd name="connsiteY47" fmla="*/ 778383 h 6858000"/>
              <a:gd name="connsiteX48" fmla="*/ 93457 w 8030690"/>
              <a:gd name="connsiteY48" fmla="*/ 622706 h 6858000"/>
              <a:gd name="connsiteX49" fmla="*/ 73454 w 8030690"/>
              <a:gd name="connsiteY49" fmla="*/ 466344 h 6858000"/>
              <a:gd name="connsiteX50" fmla="*/ 50090 w 8030690"/>
              <a:gd name="connsiteY50" fmla="*/ 310667 h 6858000"/>
              <a:gd name="connsiteX51" fmla="*/ 26222 w 8030690"/>
              <a:gd name="connsiteY51" fmla="*/ 1556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030690" h="6858000">
                <a:moveTo>
                  <a:pt x="1176" y="0"/>
                </a:moveTo>
                <a:lnTo>
                  <a:pt x="1344715" y="0"/>
                </a:lnTo>
                <a:lnTo>
                  <a:pt x="1344715" y="0"/>
                </a:lnTo>
                <a:lnTo>
                  <a:pt x="8030690" y="0"/>
                </a:lnTo>
                <a:lnTo>
                  <a:pt x="8030690" y="6858000"/>
                </a:lnTo>
                <a:lnTo>
                  <a:pt x="477746" y="6858000"/>
                </a:lnTo>
                <a:lnTo>
                  <a:pt x="477746" y="6858000"/>
                </a:lnTo>
                <a:lnTo>
                  <a:pt x="0" y="6858000"/>
                </a:lnTo>
                <a:lnTo>
                  <a:pt x="5883" y="6817538"/>
                </a:lnTo>
                <a:lnTo>
                  <a:pt x="23196" y="6698894"/>
                </a:lnTo>
                <a:lnTo>
                  <a:pt x="35298" y="6612483"/>
                </a:lnTo>
                <a:lnTo>
                  <a:pt x="48073" y="6509613"/>
                </a:lnTo>
                <a:lnTo>
                  <a:pt x="63369" y="6387541"/>
                </a:lnTo>
                <a:lnTo>
                  <a:pt x="79506" y="6252438"/>
                </a:lnTo>
                <a:lnTo>
                  <a:pt x="96483" y="6100191"/>
                </a:lnTo>
                <a:lnTo>
                  <a:pt x="114468" y="5934227"/>
                </a:lnTo>
                <a:lnTo>
                  <a:pt x="132454" y="5753862"/>
                </a:lnTo>
                <a:lnTo>
                  <a:pt x="150775" y="5561838"/>
                </a:lnTo>
                <a:lnTo>
                  <a:pt x="167752" y="5354726"/>
                </a:lnTo>
                <a:lnTo>
                  <a:pt x="184057" y="5138013"/>
                </a:lnTo>
                <a:lnTo>
                  <a:pt x="198849" y="4908956"/>
                </a:lnTo>
                <a:lnTo>
                  <a:pt x="212968" y="4670298"/>
                </a:lnTo>
                <a:lnTo>
                  <a:pt x="226248" y="4421352"/>
                </a:lnTo>
                <a:lnTo>
                  <a:pt x="230954" y="4293793"/>
                </a:lnTo>
                <a:lnTo>
                  <a:pt x="236165" y="4163491"/>
                </a:lnTo>
                <a:lnTo>
                  <a:pt x="241039" y="4031132"/>
                </a:lnTo>
                <a:lnTo>
                  <a:pt x="244233" y="3898087"/>
                </a:lnTo>
                <a:lnTo>
                  <a:pt x="247091" y="3762298"/>
                </a:lnTo>
                <a:lnTo>
                  <a:pt x="250116" y="3625138"/>
                </a:lnTo>
                <a:lnTo>
                  <a:pt x="252133" y="3485235"/>
                </a:lnTo>
                <a:lnTo>
                  <a:pt x="252133" y="3343960"/>
                </a:lnTo>
                <a:lnTo>
                  <a:pt x="253142" y="3201314"/>
                </a:lnTo>
                <a:lnTo>
                  <a:pt x="252133" y="3057296"/>
                </a:lnTo>
                <a:lnTo>
                  <a:pt x="250116" y="2911221"/>
                </a:lnTo>
                <a:lnTo>
                  <a:pt x="248267" y="2765145"/>
                </a:lnTo>
                <a:lnTo>
                  <a:pt x="244233" y="2617013"/>
                </a:lnTo>
                <a:lnTo>
                  <a:pt x="240031" y="2467508"/>
                </a:lnTo>
                <a:lnTo>
                  <a:pt x="235156" y="2318004"/>
                </a:lnTo>
                <a:lnTo>
                  <a:pt x="228265" y="2167128"/>
                </a:lnTo>
                <a:lnTo>
                  <a:pt x="220028" y="2014880"/>
                </a:lnTo>
                <a:lnTo>
                  <a:pt x="212128" y="1861947"/>
                </a:lnTo>
                <a:lnTo>
                  <a:pt x="202043" y="1709013"/>
                </a:lnTo>
                <a:lnTo>
                  <a:pt x="189940" y="1554023"/>
                </a:lnTo>
                <a:lnTo>
                  <a:pt x="177838" y="1401089"/>
                </a:lnTo>
                <a:lnTo>
                  <a:pt x="163886" y="1245413"/>
                </a:lnTo>
                <a:lnTo>
                  <a:pt x="148590" y="1089050"/>
                </a:lnTo>
                <a:lnTo>
                  <a:pt x="132454" y="934745"/>
                </a:lnTo>
                <a:lnTo>
                  <a:pt x="113628" y="778383"/>
                </a:lnTo>
                <a:lnTo>
                  <a:pt x="93457" y="622706"/>
                </a:lnTo>
                <a:lnTo>
                  <a:pt x="73454" y="466344"/>
                </a:lnTo>
                <a:lnTo>
                  <a:pt x="50090" y="310667"/>
                </a:lnTo>
                <a:lnTo>
                  <a:pt x="26222" y="15567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1">
            <a:extLst>
              <a:ext uri="{FF2B5EF4-FFF2-40B4-BE49-F238E27FC236}">
                <a16:creationId xmlns:a16="http://schemas.microsoft.com/office/drawing/2014/main" id="{BDC58DEA-1307-4F44-AD47-E613D8B76A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p:nvSpPr>
          <p:cNvPr id="22" name="Rectangle 21">
            <a:extLst>
              <a:ext uri="{FF2B5EF4-FFF2-40B4-BE49-F238E27FC236}">
                <a16:creationId xmlns:a16="http://schemas.microsoft.com/office/drawing/2014/main" id="{C99B912D-1E4B-42AF-A2BE-CFEFEC916E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12" name="Chỗ dành sẵn cho Nội dung 9">
            <a:extLst>
              <a:ext uri="{FF2B5EF4-FFF2-40B4-BE49-F238E27FC236}">
                <a16:creationId xmlns:a16="http://schemas.microsoft.com/office/drawing/2014/main" id="{F18B2A15-4400-430D-BC8B-E1921BD70FF7}"/>
              </a:ext>
            </a:extLst>
          </p:cNvPr>
          <p:cNvGraphicFramePr>
            <a:graphicFrameLocks noGrp="1"/>
          </p:cNvGraphicFramePr>
          <p:nvPr>
            <p:ph idx="1"/>
            <p:extLst>
              <p:ext uri="{D42A27DB-BD31-4B8C-83A1-F6EECF244321}">
                <p14:modId xmlns:p14="http://schemas.microsoft.com/office/powerpoint/2010/main" val="766089398"/>
              </p:ext>
            </p:extLst>
          </p:nvPr>
        </p:nvGraphicFramePr>
        <p:xfrm>
          <a:off x="5048250" y="1447800"/>
          <a:ext cx="6496050" cy="4572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2651849"/>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a:xfrm>
            <a:off x="645130" y="452718"/>
            <a:ext cx="9404723" cy="1400530"/>
          </a:xfrm>
        </p:spPr>
        <p:txBody>
          <a:bodyPr/>
          <a:lstStyle/>
          <a:p>
            <a:r>
              <a:rPr lang="vi-VN" dirty="0">
                <a:latin typeface="+mn-lt"/>
              </a:rPr>
              <a:t>MỤC TIÊU</a:t>
            </a:r>
            <a:endParaRPr lang="en-US" dirty="0">
              <a:latin typeface="+mn-lt"/>
            </a:endParaRPr>
          </a:p>
        </p:txBody>
      </p:sp>
      <p:sp>
        <p:nvSpPr>
          <p:cNvPr id="3" name="Chỗ dành sẵn cho Nội dung 2"/>
          <p:cNvSpPr>
            <a:spLocks noGrp="1"/>
          </p:cNvSpPr>
          <p:nvPr>
            <p:ph idx="1"/>
          </p:nvPr>
        </p:nvSpPr>
        <p:spPr>
          <a:xfrm>
            <a:off x="645130" y="2052918"/>
            <a:ext cx="10088519" cy="4195481"/>
          </a:xfrm>
        </p:spPr>
        <p:txBody>
          <a:bodyPr>
            <a:normAutofit/>
          </a:bodyPr>
          <a:lstStyle/>
          <a:p>
            <a:pPr marL="457200" indent="-457200">
              <a:buFont typeface="+mj-lt"/>
              <a:buAutoNum type="arabicPeriod"/>
            </a:pPr>
            <a:r>
              <a:rPr lang="vi-VN" sz="2400" dirty="0"/>
              <a:t>Giải thích được cơ chế bệnh sinh của VRT</a:t>
            </a:r>
          </a:p>
          <a:p>
            <a:pPr marL="457200" indent="-457200">
              <a:buFont typeface="+mj-lt"/>
              <a:buAutoNum type="arabicPeriod"/>
            </a:pPr>
            <a:r>
              <a:rPr lang="vi-VN" sz="2400" dirty="0"/>
              <a:t>Chẩn đoán được VRT cấp, các biến thể VRT cấp và các biến chứng của bệnh</a:t>
            </a:r>
          </a:p>
          <a:p>
            <a:pPr marL="457200" indent="-457200">
              <a:buFont typeface="+mj-lt"/>
              <a:buAutoNum type="arabicPeriod"/>
            </a:pPr>
            <a:r>
              <a:rPr lang="vi-VN" sz="2400" dirty="0"/>
              <a:t>Chẩn đoán phân biệt được VRT với các bệnh lý khác</a:t>
            </a:r>
          </a:p>
          <a:p>
            <a:pPr marL="457200" indent="-457200">
              <a:buFont typeface="+mj-lt"/>
              <a:buAutoNum type="arabicPeriod"/>
            </a:pPr>
            <a:r>
              <a:rPr lang="vi-VN" sz="2400" dirty="0"/>
              <a:t>Đề xuất phương pháp điều trị VRT cấp và VRT có biến chứng</a:t>
            </a:r>
            <a:endParaRPr lang="en-US" sz="2400" dirty="0"/>
          </a:p>
        </p:txBody>
      </p:sp>
    </p:spTree>
    <p:extLst>
      <p:ext uri="{BB962C8B-B14F-4D97-AF65-F5344CB8AC3E}">
        <p14:creationId xmlns:p14="http://schemas.microsoft.com/office/powerpoint/2010/main" val="2343889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8" name="Picture 27">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30" name="Oval 29">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32" name="Picture 31">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34" name="Picture 33">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36" name="Rectangle 35">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30F5F04-2F56-7442-8B4F-D9D5BB132411}"/>
              </a:ext>
            </a:extLst>
          </p:cNvPr>
          <p:cNvSpPr>
            <a:spLocks noGrp="1"/>
          </p:cNvSpPr>
          <p:nvPr>
            <p:ph type="title"/>
          </p:nvPr>
        </p:nvSpPr>
        <p:spPr>
          <a:xfrm>
            <a:off x="648930" y="629266"/>
            <a:ext cx="9252154" cy="1223983"/>
          </a:xfrm>
        </p:spPr>
        <p:txBody>
          <a:bodyPr vert="horz" lIns="91440" tIns="45720" rIns="91440" bIns="45720" rtlCol="0" anchor="t">
            <a:normAutofit/>
          </a:bodyPr>
          <a:lstStyle/>
          <a:p>
            <a:r>
              <a:rPr lang="en-US" b="0" i="0" kern="1200" dirty="0">
                <a:solidFill>
                  <a:schemeClr val="tx2"/>
                </a:solidFill>
                <a:latin typeface="Arial" panose="020B0604020202020204" pitchFamily="34" charset="0"/>
                <a:cs typeface="Arial" panose="020B0604020202020204" pitchFamily="34" charset="0"/>
              </a:rPr>
              <a:t>Nội soi ổ bụng chẩn đoán</a:t>
            </a:r>
          </a:p>
        </p:txBody>
      </p:sp>
      <p:sp>
        <p:nvSpPr>
          <p:cNvPr id="3" name="Content Placeholder 2">
            <a:extLst>
              <a:ext uri="{FF2B5EF4-FFF2-40B4-BE49-F238E27FC236}">
                <a16:creationId xmlns:a16="http://schemas.microsoft.com/office/drawing/2014/main" id="{1970BCC0-A660-1644-9216-14B8BD0BED09}"/>
              </a:ext>
            </a:extLst>
          </p:cNvPr>
          <p:cNvSpPr>
            <a:spLocks noGrp="1"/>
          </p:cNvSpPr>
          <p:nvPr>
            <p:ph sz="half" idx="1"/>
          </p:nvPr>
        </p:nvSpPr>
        <p:spPr>
          <a:xfrm>
            <a:off x="763589" y="2052214"/>
            <a:ext cx="4678132" cy="4196185"/>
          </a:xfrm>
        </p:spPr>
        <p:txBody>
          <a:bodyPr vert="horz" lIns="91440" tIns="45720" rIns="91440" bIns="45720" rtlCol="0">
            <a:normAutofit/>
          </a:bodyPr>
          <a:lstStyle/>
          <a:p>
            <a:r>
              <a:rPr lang="en-US" sz="2000" dirty="0">
                <a:latin typeface="Times New Roman" panose="02020603050405020304" pitchFamily="18" charset="0"/>
                <a:cs typeface="Times New Roman" panose="02020603050405020304" pitchFamily="18" charset="0"/>
              </a:rPr>
              <a:t>Chưa xác định hay loại trừ </a:t>
            </a:r>
            <a:r>
              <a:rPr lang="en-US" sz="2000" dirty="0" err="1">
                <a:latin typeface="Times New Roman" panose="02020603050405020304" pitchFamily="18" charset="0"/>
                <a:cs typeface="Times New Roman" panose="02020603050405020304" pitchFamily="18" charset="0"/>
              </a:rPr>
              <a:t>được</a:t>
            </a:r>
            <a:r>
              <a:rPr lang="en-US" sz="2000" dirty="0">
                <a:latin typeface="Times New Roman" panose="02020603050405020304" pitchFamily="18" charset="0"/>
                <a:cs typeface="Times New Roman" panose="02020603050405020304" pitchFamily="18" charset="0"/>
              </a:rPr>
              <a:t> VRT </a:t>
            </a:r>
            <a:r>
              <a:rPr lang="en-US" sz="2000" dirty="0" err="1">
                <a:latin typeface="Times New Roman" panose="02020603050405020304" pitchFamily="18" charset="0"/>
                <a:cs typeface="Times New Roman" panose="02020603050405020304" pitchFamily="18" charset="0"/>
              </a:rPr>
              <a:t>và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nghi</a:t>
            </a:r>
            <a:r>
              <a:rPr lang="en-US" sz="2000" dirty="0">
                <a:latin typeface="Times New Roman" panose="02020603050405020304" pitchFamily="18" charset="0"/>
                <a:cs typeface="Times New Roman" panose="02020603050405020304" pitchFamily="18" charset="0"/>
              </a:rPr>
              <a:t> ngờ bụng ngoại khoa khác</a:t>
            </a:r>
          </a:p>
          <a:p>
            <a:endParaRPr lang="en-US" sz="2000" dirty="0">
              <a:latin typeface="Times New Roman" panose="02020603050405020304" pitchFamily="18" charset="0"/>
              <a:cs typeface="Times New Roman" panose="02020603050405020304" pitchFamily="18" charset="0"/>
            </a:endParaRPr>
          </a:p>
          <a:p>
            <a:r>
              <a:rPr lang="en-US" sz="2000" dirty="0" err="1">
                <a:latin typeface="Times New Roman" panose="02020603050405020304" pitchFamily="18" charset="0"/>
                <a:cs typeface="Times New Roman" panose="02020603050405020304" pitchFamily="18" charset="0"/>
              </a:rPr>
              <a:t>Chỉ</a:t>
            </a:r>
            <a:r>
              <a:rPr lang="en-US" sz="2000" dirty="0">
                <a:latin typeface="Times New Roman" panose="02020603050405020304" pitchFamily="18" charset="0"/>
                <a:cs typeface="Times New Roman" panose="02020603050405020304" pitchFamily="18" charset="0"/>
              </a:rPr>
              <a:t> được xem là giải pháp sau cùng, giúp khảo sát trực </a:t>
            </a:r>
            <a:r>
              <a:rPr lang="en-US" sz="2000" dirty="0" err="1">
                <a:latin typeface="Times New Roman" panose="02020603050405020304" pitchFamily="18" charset="0"/>
                <a:cs typeface="Times New Roman" panose="02020603050405020304" pitchFamily="18" charset="0"/>
              </a:rPr>
              <a:t>tiếp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RT→chẩn</a:t>
            </a:r>
            <a:r>
              <a:rPr lang="en-US" sz="2000" dirty="0">
                <a:latin typeface="Times New Roman" panose="02020603050405020304" pitchFamily="18" charset="0"/>
                <a:cs typeface="Times New Roman" panose="02020603050405020304" pitchFamily="18" charset="0"/>
              </a:rPr>
              <a:t> đoán &amp; điều trị</a:t>
            </a:r>
          </a:p>
        </p:txBody>
      </p:sp>
      <p:pic>
        <p:nvPicPr>
          <p:cNvPr id="6" name="Content Placeholder 5" descr="A screenshot of a cell phone&#10;&#10;Description automatically generated">
            <a:extLst>
              <a:ext uri="{FF2B5EF4-FFF2-40B4-BE49-F238E27FC236}">
                <a16:creationId xmlns:a16="http://schemas.microsoft.com/office/drawing/2014/main" id="{5164A43E-9D8E-4043-9B2D-AD5324248753}"/>
              </a:ext>
            </a:extLst>
          </p:cNvPr>
          <p:cNvPicPr>
            <a:picLocks noGrp="1" noChangeAspect="1"/>
          </p:cNvPicPr>
          <p:nvPr>
            <p:ph sz="half" idx="2"/>
          </p:nvPr>
        </p:nvPicPr>
        <p:blipFill>
          <a:blip r:embed="rId8">
            <a:extLst>
              <a:ext uri="{28A0092B-C50C-407E-A947-70E740481C1C}">
                <a14:useLocalDpi xmlns:a14="http://schemas.microsoft.com/office/drawing/2010/main" val="0"/>
              </a:ext>
            </a:extLst>
          </a:blip>
          <a:stretch>
            <a:fillRect/>
          </a:stretch>
        </p:blipFill>
        <p:spPr>
          <a:xfrm>
            <a:off x="6091916" y="2065058"/>
            <a:ext cx="5451627" cy="4170494"/>
          </a:xfrm>
          <a:prstGeom prst="rect">
            <a:avLst/>
          </a:prstGeom>
          <a:effectLst>
            <a:outerShdw blurRad="50800" dist="38100" dir="5400000" algn="t" rotWithShape="0">
              <a:prstClr val="black">
                <a:alpha val="43000"/>
              </a:prstClr>
            </a:outerShdw>
          </a:effectLst>
        </p:spPr>
      </p:pic>
    </p:spTree>
    <p:extLst>
      <p:ext uri="{BB962C8B-B14F-4D97-AF65-F5344CB8AC3E}">
        <p14:creationId xmlns:p14="http://schemas.microsoft.com/office/powerpoint/2010/main" val="2046218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a:xfrm>
            <a:off x="646111" y="441610"/>
            <a:ext cx="9404723" cy="1400530"/>
          </a:xfrm>
        </p:spPr>
        <p:txBody>
          <a:bodyPr/>
          <a:lstStyle/>
          <a:p>
            <a:r>
              <a:rPr lang="en-GB" dirty="0">
                <a:latin typeface="Arial" panose="020B0604020202020204" pitchFamily="34" charset="0"/>
                <a:cs typeface="Arial" panose="020B0604020202020204" pitchFamily="34" charset="0"/>
              </a:rPr>
              <a:t>CHẨN ĐOÁN PHÂN BIỆT</a:t>
            </a:r>
            <a:endParaRPr lang="en-US" dirty="0">
              <a:latin typeface="Arial" panose="020B0604020202020204" pitchFamily="34" charset="0"/>
              <a:cs typeface="Arial" panose="020B0604020202020204" pitchFamily="34" charset="0"/>
            </a:endParaRPr>
          </a:p>
        </p:txBody>
      </p:sp>
      <p:sp>
        <p:nvSpPr>
          <p:cNvPr id="15" name="Chỗ dành sẵn cho Văn bản 14"/>
          <p:cNvSpPr>
            <a:spLocks noGrp="1"/>
          </p:cNvSpPr>
          <p:nvPr>
            <p:ph type="body" idx="1"/>
          </p:nvPr>
        </p:nvSpPr>
        <p:spPr/>
        <p:txBody>
          <a:bodyPr/>
          <a:lstStyle/>
          <a:p>
            <a:pPr algn="ctr"/>
            <a:r>
              <a:rPr lang="en-GB" dirty="0"/>
              <a:t>NỘI KHOA</a:t>
            </a:r>
            <a:endParaRPr lang="en-US" dirty="0"/>
          </a:p>
        </p:txBody>
      </p:sp>
      <p:sp>
        <p:nvSpPr>
          <p:cNvPr id="18" name="Chỗ dành sẵn cho Văn bản 17"/>
          <p:cNvSpPr>
            <a:spLocks noGrp="1"/>
          </p:cNvSpPr>
          <p:nvPr>
            <p:ph type="body" sz="half" idx="15"/>
          </p:nvPr>
        </p:nvSpPr>
        <p:spPr/>
        <p:txBody>
          <a:bodyPr>
            <a:normAutofit/>
          </a:bodyPr>
          <a:lstStyle/>
          <a:p>
            <a:r>
              <a:rPr lang="en-GB" sz="2000" dirty="0" err="1">
                <a:solidFill>
                  <a:srgbClr val="FFC000"/>
                </a:solidFill>
                <a:latin typeface="Times New Roman" panose="02020603050405020304" pitchFamily="18" charset="0"/>
                <a:cs typeface="Times New Roman" panose="02020603050405020304" pitchFamily="18" charset="0"/>
              </a:rPr>
              <a:t>Viêm</a:t>
            </a:r>
            <a:r>
              <a:rPr lang="en-GB" sz="2000" dirty="0">
                <a:solidFill>
                  <a:srgbClr val="FFC000"/>
                </a:solidFill>
                <a:latin typeface="Times New Roman" panose="02020603050405020304" pitchFamily="18" charset="0"/>
                <a:cs typeface="Times New Roman" panose="02020603050405020304" pitchFamily="18" charset="0"/>
              </a:rPr>
              <a:t> </a:t>
            </a:r>
            <a:r>
              <a:rPr lang="en-GB" sz="2000" dirty="0" err="1">
                <a:solidFill>
                  <a:srgbClr val="FFC000"/>
                </a:solidFill>
                <a:latin typeface="Times New Roman" panose="02020603050405020304" pitchFamily="18" charset="0"/>
                <a:cs typeface="Times New Roman" panose="02020603050405020304" pitchFamily="18" charset="0"/>
              </a:rPr>
              <a:t>manh</a:t>
            </a:r>
            <a:r>
              <a:rPr lang="en-GB" sz="2000" dirty="0">
                <a:solidFill>
                  <a:srgbClr val="FFC000"/>
                </a:solidFill>
                <a:latin typeface="Times New Roman" panose="02020603050405020304" pitchFamily="18" charset="0"/>
                <a:cs typeface="Times New Roman" panose="02020603050405020304" pitchFamily="18" charset="0"/>
              </a:rPr>
              <a:t> </a:t>
            </a:r>
            <a:r>
              <a:rPr lang="en-GB" sz="2000" dirty="0" err="1">
                <a:solidFill>
                  <a:srgbClr val="FFC000"/>
                </a:solidFill>
                <a:latin typeface="Times New Roman" panose="02020603050405020304" pitchFamily="18" charset="0"/>
                <a:cs typeface="Times New Roman" panose="02020603050405020304" pitchFamily="18" charset="0"/>
              </a:rPr>
              <a:t>tràng</a:t>
            </a:r>
            <a:endParaRPr lang="en-GB" sz="2000" dirty="0">
              <a:solidFill>
                <a:srgbClr val="FFC000"/>
              </a:solidFill>
              <a:latin typeface="Times New Roman" panose="02020603050405020304" pitchFamily="18" charset="0"/>
              <a:cs typeface="Times New Roman" panose="02020603050405020304" pitchFamily="18" charset="0"/>
            </a:endParaRPr>
          </a:p>
          <a:p>
            <a:r>
              <a:rPr lang="en-GB" sz="2000" dirty="0" err="1">
                <a:solidFill>
                  <a:srgbClr val="FFC000"/>
                </a:solidFill>
                <a:latin typeface="Times New Roman" panose="02020603050405020304" pitchFamily="18" charset="0"/>
                <a:cs typeface="Times New Roman" panose="02020603050405020304" pitchFamily="18" charset="0"/>
              </a:rPr>
              <a:t>Viêm</a:t>
            </a:r>
            <a:r>
              <a:rPr lang="en-GB" sz="2000" dirty="0">
                <a:solidFill>
                  <a:srgbClr val="FFC000"/>
                </a:solidFill>
                <a:latin typeface="Times New Roman" panose="02020603050405020304" pitchFamily="18" charset="0"/>
                <a:cs typeface="Times New Roman" panose="02020603050405020304" pitchFamily="18" charset="0"/>
              </a:rPr>
              <a:t> </a:t>
            </a:r>
            <a:r>
              <a:rPr lang="en-GB" sz="2000" dirty="0" err="1">
                <a:solidFill>
                  <a:srgbClr val="FFC000"/>
                </a:solidFill>
                <a:latin typeface="Times New Roman" panose="02020603050405020304" pitchFamily="18" charset="0"/>
                <a:cs typeface="Times New Roman" panose="02020603050405020304" pitchFamily="18" charset="0"/>
              </a:rPr>
              <a:t>túi</a:t>
            </a:r>
            <a:r>
              <a:rPr lang="en-GB" sz="2000" dirty="0">
                <a:solidFill>
                  <a:srgbClr val="FFC000"/>
                </a:solidFill>
                <a:latin typeface="Times New Roman" panose="02020603050405020304" pitchFamily="18" charset="0"/>
                <a:cs typeface="Times New Roman" panose="02020603050405020304" pitchFamily="18" charset="0"/>
              </a:rPr>
              <a:t> </a:t>
            </a:r>
            <a:r>
              <a:rPr lang="en-GB" sz="2000" dirty="0" err="1">
                <a:solidFill>
                  <a:srgbClr val="FFC000"/>
                </a:solidFill>
                <a:latin typeface="Times New Roman" panose="02020603050405020304" pitchFamily="18" charset="0"/>
                <a:cs typeface="Times New Roman" panose="02020603050405020304" pitchFamily="18" charset="0"/>
              </a:rPr>
              <a:t>thừa</a:t>
            </a:r>
            <a:r>
              <a:rPr lang="en-GB" sz="2000" dirty="0">
                <a:solidFill>
                  <a:srgbClr val="FFC000"/>
                </a:solidFill>
                <a:latin typeface="Times New Roman" panose="02020603050405020304" pitchFamily="18" charset="0"/>
                <a:cs typeface="Times New Roman" panose="02020603050405020304" pitchFamily="18" charset="0"/>
              </a:rPr>
              <a:t> </a:t>
            </a:r>
            <a:r>
              <a:rPr lang="en-GB" sz="2000" dirty="0" err="1">
                <a:solidFill>
                  <a:srgbClr val="FFC000"/>
                </a:solidFill>
                <a:latin typeface="Times New Roman" panose="02020603050405020304" pitchFamily="18" charset="0"/>
                <a:cs typeface="Times New Roman" panose="02020603050405020304" pitchFamily="18" charset="0"/>
              </a:rPr>
              <a:t>đại</a:t>
            </a:r>
            <a:r>
              <a:rPr lang="en-GB" sz="2000" dirty="0">
                <a:solidFill>
                  <a:srgbClr val="FFC000"/>
                </a:solidFill>
                <a:latin typeface="Times New Roman" panose="02020603050405020304" pitchFamily="18" charset="0"/>
                <a:cs typeface="Times New Roman" panose="02020603050405020304" pitchFamily="18" charset="0"/>
              </a:rPr>
              <a:t> </a:t>
            </a:r>
            <a:r>
              <a:rPr lang="en-GB" sz="2000" dirty="0" err="1">
                <a:solidFill>
                  <a:srgbClr val="FFC000"/>
                </a:solidFill>
                <a:latin typeface="Times New Roman" panose="02020603050405020304" pitchFamily="18" charset="0"/>
                <a:cs typeface="Times New Roman" panose="02020603050405020304" pitchFamily="18" charset="0"/>
              </a:rPr>
              <a:t>tràng</a:t>
            </a:r>
            <a:r>
              <a:rPr lang="en-GB" sz="2000" dirty="0">
                <a:solidFill>
                  <a:srgbClr val="FFC000"/>
                </a:solidFill>
                <a:latin typeface="Times New Roman" panose="02020603050405020304" pitchFamily="18" charset="0"/>
                <a:cs typeface="Times New Roman" panose="02020603050405020304" pitchFamily="18" charset="0"/>
              </a:rPr>
              <a:t> P</a:t>
            </a:r>
          </a:p>
          <a:p>
            <a:r>
              <a:rPr lang="en-GB" sz="2000" dirty="0" err="1">
                <a:solidFill>
                  <a:srgbClr val="FFC000"/>
                </a:solidFill>
                <a:latin typeface="Times New Roman" panose="02020603050405020304" pitchFamily="18" charset="0"/>
                <a:cs typeface="Times New Roman" panose="02020603050405020304" pitchFamily="18" charset="0"/>
              </a:rPr>
              <a:t>Viêm</a:t>
            </a:r>
            <a:r>
              <a:rPr lang="en-GB" sz="2000" dirty="0">
                <a:solidFill>
                  <a:srgbClr val="FFC000"/>
                </a:solidFill>
                <a:latin typeface="Times New Roman" panose="02020603050405020304" pitchFamily="18" charset="0"/>
                <a:cs typeface="Times New Roman" panose="02020603050405020304" pitchFamily="18" charset="0"/>
              </a:rPr>
              <a:t> </a:t>
            </a:r>
            <a:r>
              <a:rPr lang="en-GB" sz="2000" dirty="0" err="1">
                <a:solidFill>
                  <a:srgbClr val="FFC000"/>
                </a:solidFill>
                <a:latin typeface="Times New Roman" panose="02020603050405020304" pitchFamily="18" charset="0"/>
                <a:cs typeface="Times New Roman" panose="02020603050405020304" pitchFamily="18" charset="0"/>
              </a:rPr>
              <a:t>ruột</a:t>
            </a:r>
            <a:endParaRPr lang="en-GB" sz="2000" dirty="0">
              <a:solidFill>
                <a:srgbClr val="FFC000"/>
              </a:solidFill>
              <a:latin typeface="Times New Roman" panose="02020603050405020304" pitchFamily="18" charset="0"/>
              <a:cs typeface="Times New Roman" panose="02020603050405020304" pitchFamily="18" charset="0"/>
            </a:endParaRPr>
          </a:p>
          <a:p>
            <a:r>
              <a:rPr lang="en-GB" sz="2000" dirty="0" err="1">
                <a:solidFill>
                  <a:srgbClr val="FFFF00"/>
                </a:solidFill>
                <a:latin typeface="Times New Roman" panose="02020603050405020304" pitchFamily="18" charset="0"/>
                <a:cs typeface="Times New Roman" panose="02020603050405020304" pitchFamily="18" charset="0"/>
              </a:rPr>
              <a:t>Nhiễm</a:t>
            </a:r>
            <a:r>
              <a:rPr lang="en-GB" sz="2000" dirty="0">
                <a:solidFill>
                  <a:srgbClr val="FFFF00"/>
                </a:solidFill>
                <a:latin typeface="Times New Roman" panose="02020603050405020304" pitchFamily="18" charset="0"/>
                <a:cs typeface="Times New Roman" panose="02020603050405020304" pitchFamily="18" charset="0"/>
              </a:rPr>
              <a:t> </a:t>
            </a:r>
            <a:r>
              <a:rPr lang="en-GB" sz="2000" dirty="0" err="1">
                <a:solidFill>
                  <a:srgbClr val="FFFF00"/>
                </a:solidFill>
                <a:latin typeface="Times New Roman" panose="02020603050405020304" pitchFamily="18" charset="0"/>
                <a:cs typeface="Times New Roman" panose="02020603050405020304" pitchFamily="18" charset="0"/>
              </a:rPr>
              <a:t>trùng</a:t>
            </a:r>
            <a:r>
              <a:rPr lang="en-GB" sz="2000" dirty="0">
                <a:solidFill>
                  <a:srgbClr val="FFFF00"/>
                </a:solidFill>
                <a:latin typeface="Times New Roman" panose="02020603050405020304" pitchFamily="18" charset="0"/>
                <a:cs typeface="Times New Roman" panose="02020603050405020304" pitchFamily="18" charset="0"/>
              </a:rPr>
              <a:t> </a:t>
            </a:r>
            <a:r>
              <a:rPr lang="en-GB" sz="2000" dirty="0" err="1">
                <a:solidFill>
                  <a:srgbClr val="FFFF00"/>
                </a:solidFill>
                <a:latin typeface="Times New Roman" panose="02020603050405020304" pitchFamily="18" charset="0"/>
                <a:cs typeface="Times New Roman" panose="02020603050405020304" pitchFamily="18" charset="0"/>
              </a:rPr>
              <a:t>tiểu</a:t>
            </a:r>
            <a:endParaRPr lang="en-GB" sz="2000" dirty="0">
              <a:solidFill>
                <a:srgbClr val="FFFF00"/>
              </a:solidFill>
              <a:latin typeface="Times New Roman" panose="02020603050405020304" pitchFamily="18" charset="0"/>
              <a:cs typeface="Times New Roman" panose="02020603050405020304" pitchFamily="18" charset="0"/>
            </a:endParaRPr>
          </a:p>
          <a:p>
            <a:r>
              <a:rPr lang="en-GB" sz="2000" dirty="0" err="1">
                <a:solidFill>
                  <a:srgbClr val="FFFF00"/>
                </a:solidFill>
                <a:latin typeface="Times New Roman" panose="02020603050405020304" pitchFamily="18" charset="0"/>
                <a:cs typeface="Times New Roman" panose="02020603050405020304" pitchFamily="18" charset="0"/>
              </a:rPr>
              <a:t>Viêm</a:t>
            </a:r>
            <a:r>
              <a:rPr lang="en-GB" sz="2000" dirty="0">
                <a:solidFill>
                  <a:srgbClr val="FFFF00"/>
                </a:solidFill>
                <a:latin typeface="Times New Roman" panose="02020603050405020304" pitchFamily="18" charset="0"/>
                <a:cs typeface="Times New Roman" panose="02020603050405020304" pitchFamily="18" charset="0"/>
              </a:rPr>
              <a:t> </a:t>
            </a:r>
            <a:r>
              <a:rPr lang="en-GB" sz="2000" dirty="0" err="1">
                <a:solidFill>
                  <a:srgbClr val="FFFF00"/>
                </a:solidFill>
                <a:latin typeface="Times New Roman" panose="02020603050405020304" pitchFamily="18" charset="0"/>
                <a:cs typeface="Times New Roman" panose="02020603050405020304" pitchFamily="18" charset="0"/>
              </a:rPr>
              <a:t>bàng</a:t>
            </a:r>
            <a:r>
              <a:rPr lang="en-GB" sz="2000" dirty="0">
                <a:solidFill>
                  <a:srgbClr val="FFFF00"/>
                </a:solidFill>
                <a:latin typeface="Times New Roman" panose="02020603050405020304" pitchFamily="18" charset="0"/>
                <a:cs typeface="Times New Roman" panose="02020603050405020304" pitchFamily="18" charset="0"/>
              </a:rPr>
              <a:t> </a:t>
            </a:r>
            <a:r>
              <a:rPr lang="en-GB" sz="2000" dirty="0" err="1">
                <a:solidFill>
                  <a:srgbClr val="FFFF00"/>
                </a:solidFill>
                <a:latin typeface="Times New Roman" panose="02020603050405020304" pitchFamily="18" charset="0"/>
                <a:cs typeface="Times New Roman" panose="02020603050405020304" pitchFamily="18" charset="0"/>
              </a:rPr>
              <a:t>quang</a:t>
            </a:r>
            <a:endParaRPr lang="en-GB" sz="2000" dirty="0">
              <a:solidFill>
                <a:srgbClr val="FFFF00"/>
              </a:solidFill>
              <a:latin typeface="Times New Roman" panose="02020603050405020304" pitchFamily="18" charset="0"/>
              <a:cs typeface="Times New Roman" panose="02020603050405020304" pitchFamily="18" charset="0"/>
            </a:endParaRPr>
          </a:p>
          <a:p>
            <a:r>
              <a:rPr lang="en-GB" sz="2000" dirty="0" err="1">
                <a:solidFill>
                  <a:schemeClr val="accent3">
                    <a:lumMod val="75000"/>
                  </a:schemeClr>
                </a:solidFill>
                <a:latin typeface="Times New Roman" panose="02020603050405020304" pitchFamily="18" charset="0"/>
                <a:cs typeface="Times New Roman" panose="02020603050405020304" pitchFamily="18" charset="0"/>
              </a:rPr>
              <a:t>Sốt</a:t>
            </a:r>
            <a:r>
              <a:rPr lang="en-GB" sz="2000" dirty="0">
                <a:solidFill>
                  <a:schemeClr val="accent3">
                    <a:lumMod val="75000"/>
                  </a:schemeClr>
                </a:solidFill>
                <a:latin typeface="Times New Roman" panose="02020603050405020304" pitchFamily="18" charset="0"/>
                <a:cs typeface="Times New Roman" panose="02020603050405020304" pitchFamily="18" charset="0"/>
              </a:rPr>
              <a:t> </a:t>
            </a:r>
            <a:r>
              <a:rPr lang="en-GB" sz="2000" dirty="0" err="1">
                <a:solidFill>
                  <a:schemeClr val="accent3">
                    <a:lumMod val="75000"/>
                  </a:schemeClr>
                </a:solidFill>
                <a:latin typeface="Times New Roman" panose="02020603050405020304" pitchFamily="18" charset="0"/>
                <a:cs typeface="Times New Roman" panose="02020603050405020304" pitchFamily="18" charset="0"/>
              </a:rPr>
              <a:t>xuất</a:t>
            </a:r>
            <a:r>
              <a:rPr lang="en-GB" sz="2000" dirty="0">
                <a:solidFill>
                  <a:schemeClr val="accent3">
                    <a:lumMod val="75000"/>
                  </a:schemeClr>
                </a:solidFill>
                <a:latin typeface="Times New Roman" panose="02020603050405020304" pitchFamily="18" charset="0"/>
                <a:cs typeface="Times New Roman" panose="02020603050405020304" pitchFamily="18" charset="0"/>
              </a:rPr>
              <a:t> </a:t>
            </a:r>
            <a:r>
              <a:rPr lang="en-GB" sz="2000" dirty="0" err="1">
                <a:solidFill>
                  <a:schemeClr val="accent3">
                    <a:lumMod val="75000"/>
                  </a:schemeClr>
                </a:solidFill>
                <a:latin typeface="Times New Roman" panose="02020603050405020304" pitchFamily="18" charset="0"/>
                <a:cs typeface="Times New Roman" panose="02020603050405020304" pitchFamily="18" charset="0"/>
              </a:rPr>
              <a:t>huyết</a:t>
            </a:r>
            <a:endParaRPr lang="en-GB" sz="2000" dirty="0">
              <a:solidFill>
                <a:schemeClr val="accent3">
                  <a:lumMod val="75000"/>
                </a:schemeClr>
              </a:solidFill>
              <a:latin typeface="Times New Roman" panose="02020603050405020304" pitchFamily="18" charset="0"/>
              <a:cs typeface="Times New Roman" panose="02020603050405020304" pitchFamily="18" charset="0"/>
            </a:endParaRPr>
          </a:p>
          <a:p>
            <a:r>
              <a:rPr lang="en-GB" sz="2000" dirty="0" err="1">
                <a:solidFill>
                  <a:schemeClr val="accent3">
                    <a:lumMod val="75000"/>
                  </a:schemeClr>
                </a:solidFill>
                <a:latin typeface="Times New Roman" panose="02020603050405020304" pitchFamily="18" charset="0"/>
                <a:cs typeface="Times New Roman" panose="02020603050405020304" pitchFamily="18" charset="0"/>
              </a:rPr>
              <a:t>Viêm</a:t>
            </a:r>
            <a:r>
              <a:rPr lang="en-GB" sz="2000" dirty="0">
                <a:solidFill>
                  <a:schemeClr val="accent3">
                    <a:lumMod val="75000"/>
                  </a:schemeClr>
                </a:solidFill>
                <a:latin typeface="Times New Roman" panose="02020603050405020304" pitchFamily="18" charset="0"/>
                <a:cs typeface="Times New Roman" panose="02020603050405020304" pitchFamily="18" charset="0"/>
              </a:rPr>
              <a:t> </a:t>
            </a:r>
            <a:r>
              <a:rPr lang="en-GB" sz="2000" dirty="0" err="1">
                <a:solidFill>
                  <a:schemeClr val="accent3">
                    <a:lumMod val="75000"/>
                  </a:schemeClr>
                </a:solidFill>
                <a:latin typeface="Times New Roman" panose="02020603050405020304" pitchFamily="18" charset="0"/>
                <a:cs typeface="Times New Roman" panose="02020603050405020304" pitchFamily="18" charset="0"/>
              </a:rPr>
              <a:t>đáy</a:t>
            </a:r>
            <a:r>
              <a:rPr lang="en-GB" sz="2000" dirty="0">
                <a:solidFill>
                  <a:schemeClr val="accent3">
                    <a:lumMod val="75000"/>
                  </a:schemeClr>
                </a:solidFill>
                <a:latin typeface="Times New Roman" panose="02020603050405020304" pitchFamily="18" charset="0"/>
                <a:cs typeface="Times New Roman" panose="02020603050405020304" pitchFamily="18" charset="0"/>
              </a:rPr>
              <a:t> </a:t>
            </a:r>
            <a:r>
              <a:rPr lang="en-GB" sz="2000" dirty="0" err="1">
                <a:solidFill>
                  <a:schemeClr val="accent3">
                    <a:lumMod val="75000"/>
                  </a:schemeClr>
                </a:solidFill>
                <a:latin typeface="Times New Roman" panose="02020603050405020304" pitchFamily="18" charset="0"/>
                <a:cs typeface="Times New Roman" panose="02020603050405020304" pitchFamily="18" charset="0"/>
              </a:rPr>
              <a:t>phổi</a:t>
            </a:r>
            <a:r>
              <a:rPr lang="en-GB" sz="2000" dirty="0">
                <a:solidFill>
                  <a:schemeClr val="accent3">
                    <a:lumMod val="75000"/>
                  </a:schemeClr>
                </a:solidFill>
                <a:latin typeface="Times New Roman" panose="02020603050405020304" pitchFamily="18" charset="0"/>
                <a:cs typeface="Times New Roman" panose="02020603050405020304" pitchFamily="18" charset="0"/>
              </a:rPr>
              <a:t> P</a:t>
            </a:r>
          </a:p>
          <a:p>
            <a:r>
              <a:rPr lang="en-GB" sz="2000" dirty="0" err="1">
                <a:solidFill>
                  <a:schemeClr val="accent3">
                    <a:lumMod val="40000"/>
                    <a:lumOff val="60000"/>
                  </a:schemeClr>
                </a:solidFill>
                <a:latin typeface="Times New Roman" panose="02020603050405020304" pitchFamily="18" charset="0"/>
                <a:cs typeface="Times New Roman" panose="02020603050405020304" pitchFamily="18" charset="0"/>
              </a:rPr>
              <a:t>Zonna</a:t>
            </a:r>
            <a:endParaRPr lang="en-US" sz="2000" dirty="0">
              <a:solidFill>
                <a:schemeClr val="accent3">
                  <a:lumMod val="40000"/>
                  <a:lumOff val="60000"/>
                </a:schemeClr>
              </a:solidFill>
              <a:latin typeface="Times New Roman" panose="02020603050405020304" pitchFamily="18" charset="0"/>
              <a:cs typeface="Times New Roman" panose="02020603050405020304" pitchFamily="18" charset="0"/>
            </a:endParaRPr>
          </a:p>
        </p:txBody>
      </p:sp>
      <p:sp>
        <p:nvSpPr>
          <p:cNvPr id="16" name="Chỗ dành sẵn cho Văn bản 15"/>
          <p:cNvSpPr>
            <a:spLocks noGrp="1"/>
          </p:cNvSpPr>
          <p:nvPr>
            <p:ph type="body" sz="quarter" idx="3"/>
          </p:nvPr>
        </p:nvSpPr>
        <p:spPr/>
        <p:txBody>
          <a:bodyPr/>
          <a:lstStyle/>
          <a:p>
            <a:pPr algn="ctr"/>
            <a:r>
              <a:rPr lang="en-GB" dirty="0"/>
              <a:t>NGOẠI KHOA</a:t>
            </a:r>
            <a:endParaRPr lang="en-US" dirty="0"/>
          </a:p>
        </p:txBody>
      </p:sp>
      <p:sp>
        <p:nvSpPr>
          <p:cNvPr id="19" name="Chỗ dành sẵn cho Văn bản 18"/>
          <p:cNvSpPr>
            <a:spLocks noGrp="1"/>
          </p:cNvSpPr>
          <p:nvPr>
            <p:ph type="body" sz="half" idx="16"/>
          </p:nvPr>
        </p:nvSpPr>
        <p:spPr/>
        <p:txBody>
          <a:bodyPr>
            <a:normAutofit/>
          </a:bodyPr>
          <a:lstStyle/>
          <a:p>
            <a:r>
              <a:rPr lang="en-GB" sz="2000" dirty="0" err="1">
                <a:latin typeface="Times New Roman" panose="02020603050405020304" pitchFamily="18" charset="0"/>
                <a:cs typeface="Times New Roman" panose="02020603050405020304" pitchFamily="18" charset="0"/>
              </a:rPr>
              <a:t>Loét</a:t>
            </a:r>
            <a:r>
              <a:rPr lang="en-GB" sz="2000" dirty="0">
                <a:latin typeface="Times New Roman" panose="02020603050405020304" pitchFamily="18" charset="0"/>
                <a:cs typeface="Times New Roman" panose="02020603050405020304" pitchFamily="18" charset="0"/>
              </a:rPr>
              <a:t> DD-TT </a:t>
            </a:r>
            <a:r>
              <a:rPr lang="en-GB" sz="2000" dirty="0" err="1">
                <a:latin typeface="Times New Roman" panose="02020603050405020304" pitchFamily="18" charset="0"/>
                <a:cs typeface="Times New Roman" panose="02020603050405020304" pitchFamily="18" charset="0"/>
              </a:rPr>
              <a:t>thủng</a:t>
            </a:r>
            <a:endParaRPr lang="en-GB" sz="2000" dirty="0">
              <a:latin typeface="Times New Roman" panose="02020603050405020304" pitchFamily="18" charset="0"/>
              <a:cs typeface="Times New Roman" panose="02020603050405020304" pitchFamily="18" charset="0"/>
            </a:endParaRPr>
          </a:p>
          <a:p>
            <a:r>
              <a:rPr lang="en-GB" sz="2000" dirty="0" err="1">
                <a:latin typeface="Times New Roman" panose="02020603050405020304" pitchFamily="18" charset="0"/>
                <a:cs typeface="Times New Roman" panose="02020603050405020304" pitchFamily="18" charset="0"/>
              </a:rPr>
              <a:t>Viêm</a:t>
            </a:r>
            <a:r>
              <a:rPr lang="en-GB" sz="2000" dirty="0">
                <a:latin typeface="Times New Roman" panose="02020603050405020304" pitchFamily="18" charset="0"/>
                <a:cs typeface="Times New Roman" panose="02020603050405020304" pitchFamily="18" charset="0"/>
              </a:rPr>
              <a:t> </a:t>
            </a:r>
            <a:r>
              <a:rPr lang="en-GB" sz="2000" dirty="0" err="1">
                <a:latin typeface="Times New Roman" panose="02020603050405020304" pitchFamily="18" charset="0"/>
                <a:cs typeface="Times New Roman" panose="02020603050405020304" pitchFamily="18" charset="0"/>
              </a:rPr>
              <a:t>túi</a:t>
            </a:r>
            <a:r>
              <a:rPr lang="en-GB" sz="2000" dirty="0">
                <a:latin typeface="Times New Roman" panose="02020603050405020304" pitchFamily="18" charset="0"/>
                <a:cs typeface="Times New Roman" panose="02020603050405020304" pitchFamily="18" charset="0"/>
              </a:rPr>
              <a:t> </a:t>
            </a:r>
            <a:r>
              <a:rPr lang="en-GB" sz="2000" dirty="0" err="1">
                <a:latin typeface="Times New Roman" panose="02020603050405020304" pitchFamily="18" charset="0"/>
                <a:cs typeface="Times New Roman" panose="02020603050405020304" pitchFamily="18" charset="0"/>
              </a:rPr>
              <a:t>thừa</a:t>
            </a:r>
            <a:r>
              <a:rPr lang="en-GB" sz="2000" dirty="0">
                <a:latin typeface="Times New Roman" panose="02020603050405020304" pitchFamily="18" charset="0"/>
                <a:cs typeface="Times New Roman" panose="02020603050405020304" pitchFamily="18" charset="0"/>
              </a:rPr>
              <a:t> Meckel</a:t>
            </a:r>
          </a:p>
          <a:p>
            <a:r>
              <a:rPr lang="en-GB" sz="2000" dirty="0">
                <a:latin typeface="Times New Roman" panose="02020603050405020304" pitchFamily="18" charset="0"/>
                <a:cs typeface="Times New Roman" panose="02020603050405020304" pitchFamily="18" charset="0"/>
              </a:rPr>
              <a:t>U </a:t>
            </a:r>
            <a:r>
              <a:rPr lang="en-GB" sz="2000" dirty="0" err="1">
                <a:latin typeface="Times New Roman" panose="02020603050405020304" pitchFamily="18" charset="0"/>
                <a:cs typeface="Times New Roman" panose="02020603050405020304" pitchFamily="18" charset="0"/>
              </a:rPr>
              <a:t>manh</a:t>
            </a:r>
            <a:r>
              <a:rPr lang="en-GB" sz="2000" dirty="0">
                <a:latin typeface="Times New Roman" panose="02020603050405020304" pitchFamily="18" charset="0"/>
                <a:cs typeface="Times New Roman" panose="02020603050405020304" pitchFamily="18" charset="0"/>
              </a:rPr>
              <a:t> </a:t>
            </a:r>
            <a:r>
              <a:rPr lang="en-GB" sz="2000" dirty="0" err="1">
                <a:latin typeface="Times New Roman" panose="02020603050405020304" pitchFamily="18" charset="0"/>
                <a:cs typeface="Times New Roman" panose="02020603050405020304" pitchFamily="18" charset="0"/>
              </a:rPr>
              <a:t>tràng</a:t>
            </a:r>
            <a:endParaRPr lang="en-GB" sz="2000" dirty="0">
              <a:latin typeface="Times New Roman" panose="02020603050405020304" pitchFamily="18" charset="0"/>
              <a:cs typeface="Times New Roman" panose="02020603050405020304" pitchFamily="18" charset="0"/>
            </a:endParaRPr>
          </a:p>
          <a:p>
            <a:r>
              <a:rPr lang="en-GB" sz="2000" dirty="0" err="1">
                <a:latin typeface="Times New Roman" panose="02020603050405020304" pitchFamily="18" charset="0"/>
                <a:cs typeface="Times New Roman" panose="02020603050405020304" pitchFamily="18" charset="0"/>
              </a:rPr>
              <a:t>Viêm</a:t>
            </a:r>
            <a:r>
              <a:rPr lang="en-GB" sz="2000" dirty="0">
                <a:latin typeface="Times New Roman" panose="02020603050405020304" pitchFamily="18" charset="0"/>
                <a:cs typeface="Times New Roman" panose="02020603050405020304" pitchFamily="18" charset="0"/>
              </a:rPr>
              <a:t> </a:t>
            </a:r>
            <a:r>
              <a:rPr lang="en-GB" sz="2000" dirty="0" err="1">
                <a:latin typeface="Times New Roman" panose="02020603050405020304" pitchFamily="18" charset="0"/>
                <a:cs typeface="Times New Roman" panose="02020603050405020304" pitchFamily="18" charset="0"/>
              </a:rPr>
              <a:t>túi</a:t>
            </a:r>
            <a:r>
              <a:rPr lang="en-GB" sz="2000" dirty="0">
                <a:latin typeface="Times New Roman" panose="02020603050405020304" pitchFamily="18" charset="0"/>
                <a:cs typeface="Times New Roman" panose="02020603050405020304" pitchFamily="18" charset="0"/>
              </a:rPr>
              <a:t> </a:t>
            </a:r>
            <a:r>
              <a:rPr lang="en-GB" sz="2000" dirty="0" err="1">
                <a:latin typeface="Times New Roman" panose="02020603050405020304" pitchFamily="18" charset="0"/>
                <a:cs typeface="Times New Roman" panose="02020603050405020304" pitchFamily="18" charset="0"/>
              </a:rPr>
              <a:t>mật</a:t>
            </a:r>
            <a:endParaRPr lang="en-US" sz="2000" dirty="0">
              <a:latin typeface="Times New Roman" panose="02020603050405020304" pitchFamily="18" charset="0"/>
              <a:cs typeface="Times New Roman" panose="02020603050405020304" pitchFamily="18" charset="0"/>
            </a:endParaRPr>
          </a:p>
        </p:txBody>
      </p:sp>
      <p:sp>
        <p:nvSpPr>
          <p:cNvPr id="17" name="Chỗ dành sẵn cho Văn bản 16"/>
          <p:cNvSpPr>
            <a:spLocks noGrp="1"/>
          </p:cNvSpPr>
          <p:nvPr>
            <p:ph type="body" sz="quarter" idx="13"/>
          </p:nvPr>
        </p:nvSpPr>
        <p:spPr/>
        <p:txBody>
          <a:bodyPr/>
          <a:lstStyle/>
          <a:p>
            <a:pPr algn="ctr"/>
            <a:r>
              <a:rPr lang="en-GB" dirty="0"/>
              <a:t>SẢN – PHỤ KHOA</a:t>
            </a:r>
            <a:endParaRPr lang="en-US" dirty="0"/>
          </a:p>
        </p:txBody>
      </p:sp>
      <p:sp>
        <p:nvSpPr>
          <p:cNvPr id="20" name="Chỗ dành sẵn cho Văn bản 19"/>
          <p:cNvSpPr>
            <a:spLocks noGrp="1"/>
          </p:cNvSpPr>
          <p:nvPr>
            <p:ph type="body" sz="half" idx="17"/>
          </p:nvPr>
        </p:nvSpPr>
        <p:spPr/>
        <p:txBody>
          <a:bodyPr>
            <a:normAutofit/>
          </a:bodyPr>
          <a:lstStyle/>
          <a:p>
            <a:r>
              <a:rPr lang="en-GB" sz="2000" dirty="0">
                <a:latin typeface="Times New Roman" panose="02020603050405020304" pitchFamily="18" charset="0"/>
                <a:cs typeface="Times New Roman" panose="02020603050405020304" pitchFamily="18" charset="0"/>
              </a:rPr>
              <a:t>U </a:t>
            </a:r>
            <a:r>
              <a:rPr lang="en-GB" sz="2000" dirty="0" err="1">
                <a:latin typeface="Times New Roman" panose="02020603050405020304" pitchFamily="18" charset="0"/>
                <a:cs typeface="Times New Roman" panose="02020603050405020304" pitchFamily="18" charset="0"/>
              </a:rPr>
              <a:t>buồng</a:t>
            </a:r>
            <a:r>
              <a:rPr lang="en-GB" sz="2000" dirty="0">
                <a:latin typeface="Times New Roman" panose="02020603050405020304" pitchFamily="18" charset="0"/>
                <a:cs typeface="Times New Roman" panose="02020603050405020304" pitchFamily="18" charset="0"/>
              </a:rPr>
              <a:t> </a:t>
            </a:r>
            <a:r>
              <a:rPr lang="en-GB" sz="2000" dirty="0" err="1">
                <a:latin typeface="Times New Roman" panose="02020603050405020304" pitchFamily="18" charset="0"/>
                <a:cs typeface="Times New Roman" panose="02020603050405020304" pitchFamily="18" charset="0"/>
              </a:rPr>
              <a:t>trứng</a:t>
            </a:r>
            <a:r>
              <a:rPr lang="en-GB" sz="2000" dirty="0">
                <a:latin typeface="Times New Roman" panose="02020603050405020304" pitchFamily="18" charset="0"/>
                <a:cs typeface="Times New Roman" panose="02020603050405020304" pitchFamily="18" charset="0"/>
              </a:rPr>
              <a:t> </a:t>
            </a:r>
            <a:r>
              <a:rPr lang="en-GB" sz="2000" dirty="0" err="1">
                <a:latin typeface="Times New Roman" panose="02020603050405020304" pitchFamily="18" charset="0"/>
                <a:cs typeface="Times New Roman" panose="02020603050405020304" pitchFamily="18" charset="0"/>
              </a:rPr>
              <a:t>xoắn</a:t>
            </a:r>
            <a:endParaRPr lang="en-GB" sz="2000" dirty="0">
              <a:latin typeface="Times New Roman" panose="02020603050405020304" pitchFamily="18" charset="0"/>
              <a:cs typeface="Times New Roman" panose="02020603050405020304" pitchFamily="18" charset="0"/>
            </a:endParaRPr>
          </a:p>
          <a:p>
            <a:r>
              <a:rPr lang="en-GB" sz="2000" dirty="0">
                <a:latin typeface="Times New Roman" panose="02020603050405020304" pitchFamily="18" charset="0"/>
                <a:cs typeface="Times New Roman" panose="02020603050405020304" pitchFamily="18" charset="0"/>
              </a:rPr>
              <a:t>Nang </a:t>
            </a:r>
            <a:r>
              <a:rPr lang="en-GB" sz="2000" dirty="0" err="1">
                <a:latin typeface="Times New Roman" panose="02020603050405020304" pitchFamily="18" charset="0"/>
                <a:cs typeface="Times New Roman" panose="02020603050405020304" pitchFamily="18" charset="0"/>
              </a:rPr>
              <a:t>b.trứng</a:t>
            </a:r>
            <a:r>
              <a:rPr lang="en-GB" sz="2000" dirty="0">
                <a:latin typeface="Times New Roman" panose="02020603050405020304" pitchFamily="18" charset="0"/>
                <a:cs typeface="Times New Roman" panose="02020603050405020304" pitchFamily="18" charset="0"/>
              </a:rPr>
              <a:t> </a:t>
            </a:r>
            <a:r>
              <a:rPr lang="en-GB" sz="2000" dirty="0" err="1">
                <a:latin typeface="Times New Roman" panose="02020603050405020304" pitchFamily="18" charset="0"/>
                <a:cs typeface="Times New Roman" panose="02020603050405020304" pitchFamily="18" charset="0"/>
              </a:rPr>
              <a:t>xuất</a:t>
            </a:r>
            <a:r>
              <a:rPr lang="en-GB" sz="2000" dirty="0">
                <a:latin typeface="Times New Roman" panose="02020603050405020304" pitchFamily="18" charset="0"/>
                <a:cs typeface="Times New Roman" panose="02020603050405020304" pitchFamily="18" charset="0"/>
              </a:rPr>
              <a:t> </a:t>
            </a:r>
            <a:r>
              <a:rPr lang="en-GB" sz="2000" dirty="0" err="1">
                <a:latin typeface="Times New Roman" panose="02020603050405020304" pitchFamily="18" charset="0"/>
                <a:cs typeface="Times New Roman" panose="02020603050405020304" pitchFamily="18" charset="0"/>
              </a:rPr>
              <a:t>huyết</a:t>
            </a:r>
            <a:endParaRPr lang="en-GB" sz="2000" dirty="0">
              <a:latin typeface="Times New Roman" panose="02020603050405020304" pitchFamily="18" charset="0"/>
              <a:cs typeface="Times New Roman" panose="02020603050405020304" pitchFamily="18" charset="0"/>
            </a:endParaRPr>
          </a:p>
          <a:p>
            <a:r>
              <a:rPr lang="en-GB" sz="2000" dirty="0" err="1">
                <a:latin typeface="Times New Roman" panose="02020603050405020304" pitchFamily="18" charset="0"/>
                <a:cs typeface="Times New Roman" panose="02020603050405020304" pitchFamily="18" charset="0"/>
              </a:rPr>
              <a:t>Viêm</a:t>
            </a:r>
            <a:r>
              <a:rPr lang="en-GB" sz="2000" dirty="0">
                <a:latin typeface="Times New Roman" panose="02020603050405020304" pitchFamily="18" charset="0"/>
                <a:cs typeface="Times New Roman" panose="02020603050405020304" pitchFamily="18" charset="0"/>
              </a:rPr>
              <a:t> </a:t>
            </a:r>
            <a:r>
              <a:rPr lang="en-GB" sz="2000" dirty="0" err="1">
                <a:latin typeface="Times New Roman" panose="02020603050405020304" pitchFamily="18" charset="0"/>
                <a:cs typeface="Times New Roman" panose="02020603050405020304" pitchFamily="18" charset="0"/>
              </a:rPr>
              <a:t>phần</a:t>
            </a:r>
            <a:r>
              <a:rPr lang="en-GB" sz="2000" dirty="0">
                <a:latin typeface="Times New Roman" panose="02020603050405020304" pitchFamily="18" charset="0"/>
                <a:cs typeface="Times New Roman" panose="02020603050405020304" pitchFamily="18" charset="0"/>
              </a:rPr>
              <a:t> </a:t>
            </a:r>
            <a:r>
              <a:rPr lang="en-GB" sz="2000" dirty="0" err="1">
                <a:latin typeface="Times New Roman" panose="02020603050405020304" pitchFamily="18" charset="0"/>
                <a:cs typeface="Times New Roman" panose="02020603050405020304" pitchFamily="18" charset="0"/>
              </a:rPr>
              <a:t>phụ</a:t>
            </a:r>
            <a:r>
              <a:rPr lang="en-GB" sz="2000" dirty="0">
                <a:latin typeface="Times New Roman" panose="02020603050405020304" pitchFamily="18" charset="0"/>
                <a:cs typeface="Times New Roman" panose="02020603050405020304" pitchFamily="18" charset="0"/>
              </a:rPr>
              <a:t>/VPM </a:t>
            </a:r>
            <a:r>
              <a:rPr lang="en-GB" sz="2000" dirty="0" err="1">
                <a:latin typeface="Times New Roman" panose="02020603050405020304" pitchFamily="18" charset="0"/>
                <a:cs typeface="Times New Roman" panose="02020603050405020304" pitchFamily="18" charset="0"/>
              </a:rPr>
              <a:t>chậu</a:t>
            </a:r>
            <a:endParaRPr lang="en-GB" sz="2000" dirty="0">
              <a:latin typeface="Times New Roman" panose="02020603050405020304" pitchFamily="18" charset="0"/>
              <a:cs typeface="Times New Roman" panose="02020603050405020304" pitchFamily="18" charset="0"/>
            </a:endParaRPr>
          </a:p>
          <a:p>
            <a:r>
              <a:rPr lang="en-GB" sz="2000" dirty="0">
                <a:latin typeface="Times New Roman" panose="02020603050405020304" pitchFamily="18" charset="0"/>
                <a:cs typeface="Times New Roman" panose="02020603050405020304" pitchFamily="18" charset="0"/>
              </a:rPr>
              <a:t>Thai </a:t>
            </a:r>
            <a:r>
              <a:rPr lang="en-GB" sz="2000" dirty="0" err="1">
                <a:latin typeface="Times New Roman" panose="02020603050405020304" pitchFamily="18" charset="0"/>
                <a:cs typeface="Times New Roman" panose="02020603050405020304" pitchFamily="18" charset="0"/>
              </a:rPr>
              <a:t>ngoài</a:t>
            </a:r>
            <a:r>
              <a:rPr lang="en-GB" sz="2000" dirty="0">
                <a:latin typeface="Times New Roman" panose="02020603050405020304" pitchFamily="18" charset="0"/>
                <a:cs typeface="Times New Roman" panose="02020603050405020304" pitchFamily="18" charset="0"/>
              </a:rPr>
              <a:t> </a:t>
            </a:r>
            <a:r>
              <a:rPr lang="en-GB" sz="2000" dirty="0" err="1">
                <a:latin typeface="Times New Roman" panose="02020603050405020304" pitchFamily="18" charset="0"/>
                <a:cs typeface="Times New Roman" panose="02020603050405020304" pitchFamily="18" charset="0"/>
              </a:rPr>
              <a:t>tử</a:t>
            </a:r>
            <a:r>
              <a:rPr lang="en-GB" sz="2000" dirty="0">
                <a:latin typeface="Times New Roman" panose="02020603050405020304" pitchFamily="18" charset="0"/>
                <a:cs typeface="Times New Roman" panose="02020603050405020304" pitchFamily="18" charset="0"/>
              </a:rPr>
              <a:t> </a:t>
            </a:r>
            <a:r>
              <a:rPr lang="en-GB" sz="2000" dirty="0" err="1">
                <a:latin typeface="Times New Roman" panose="02020603050405020304" pitchFamily="18" charset="0"/>
                <a:cs typeface="Times New Roman" panose="02020603050405020304" pitchFamily="18" charset="0"/>
              </a:rPr>
              <a:t>cung</a:t>
            </a:r>
            <a:endParaRPr lang="en-GB" sz="2000" dirty="0">
              <a:latin typeface="Times New Roman" panose="02020603050405020304" pitchFamily="18" charset="0"/>
              <a:cs typeface="Times New Roman" panose="02020603050405020304" pitchFamily="18" charset="0"/>
            </a:endParaRPr>
          </a:p>
          <a:p>
            <a:r>
              <a:rPr lang="en-GB" sz="2000" dirty="0" err="1">
                <a:latin typeface="Times New Roman" panose="02020603050405020304" pitchFamily="18" charset="0"/>
                <a:cs typeface="Times New Roman" panose="02020603050405020304" pitchFamily="18" charset="0"/>
              </a:rPr>
              <a:t>Hc</a:t>
            </a:r>
            <a:r>
              <a:rPr lang="en-GB" sz="2000" dirty="0">
                <a:latin typeface="Times New Roman" panose="02020603050405020304" pitchFamily="18" charset="0"/>
                <a:cs typeface="Times New Roman" panose="02020603050405020304" pitchFamily="18" charset="0"/>
              </a:rPr>
              <a:t> </a:t>
            </a:r>
            <a:r>
              <a:rPr lang="en-GB" sz="2000" dirty="0" err="1">
                <a:latin typeface="Times New Roman" panose="02020603050405020304" pitchFamily="18" charset="0"/>
                <a:cs typeface="Times New Roman" panose="02020603050405020304" pitchFamily="18" charset="0"/>
              </a:rPr>
              <a:t>Mittelschmerz</a:t>
            </a:r>
            <a:endParaRPr lang="en-US" sz="2000" dirty="0">
              <a:latin typeface="Times New Roman" panose="02020603050405020304" pitchFamily="18" charset="0"/>
              <a:cs typeface="Times New Roman" panose="02020603050405020304" pitchFamily="18" charset="0"/>
            </a:endParaRPr>
          </a:p>
        </p:txBody>
      </p:sp>
      <p:sp>
        <p:nvSpPr>
          <p:cNvPr id="11" name="Hình chữ nhật 10"/>
          <p:cNvSpPr/>
          <p:nvPr/>
        </p:nvSpPr>
        <p:spPr>
          <a:xfrm>
            <a:off x="1285461" y="1256900"/>
            <a:ext cx="8765373" cy="5963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a:t>Đối với một trường hợp đau bụng cấp ở người khỏe mạnh trước đó, không bao giờ đặt nguy cơ </a:t>
            </a:r>
            <a:r>
              <a:rPr lang="en-GB">
                <a:latin typeface="Times New Roman" panose="02020603050405020304" pitchFamily="18" charset="0"/>
                <a:cs typeface="Times New Roman" panose="02020603050405020304" pitchFamily="18" charset="0"/>
              </a:rPr>
              <a:t>VRT</a:t>
            </a:r>
            <a:r>
              <a:rPr lang="vi-VN"/>
              <a:t> cấp thấp hơn các chẩn đoán phân biệt khác.</a:t>
            </a:r>
            <a:endParaRPr lang="en-US" dirty="0"/>
          </a:p>
        </p:txBody>
      </p:sp>
    </p:spTree>
    <p:extLst>
      <p:ext uri="{BB962C8B-B14F-4D97-AF65-F5344CB8AC3E}">
        <p14:creationId xmlns:p14="http://schemas.microsoft.com/office/powerpoint/2010/main" val="36878835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110" name="Rectangle 8">
            <a:extLst>
              <a:ext uri="{FF2B5EF4-FFF2-40B4-BE49-F238E27FC236}">
                <a16:creationId xmlns:a16="http://schemas.microsoft.com/office/drawing/2014/main" id="{923E8915-D2AA-4327-A45A-972C3CA95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1" name="Rectangle 10">
            <a:extLst>
              <a:ext uri="{FF2B5EF4-FFF2-40B4-BE49-F238E27FC236}">
                <a16:creationId xmlns:a16="http://schemas.microsoft.com/office/drawing/2014/main" id="{8302FC3C-9804-4950-B721-5FD704BA60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88952" cy="68580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2" name="Straight Connector 12">
            <a:extLst>
              <a:ext uri="{FF2B5EF4-FFF2-40B4-BE49-F238E27FC236}">
                <a16:creationId xmlns:a16="http://schemas.microsoft.com/office/drawing/2014/main" id="{6B9695BD-ECF6-49CA-8877-8C493193C6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828800"/>
            <a:ext cx="0" cy="3200400"/>
          </a:xfrm>
          <a:prstGeom prst="line">
            <a:avLst/>
          </a:prstGeom>
          <a:ln w="1905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13" name="Picture 14">
            <a:extLst>
              <a:ext uri="{FF2B5EF4-FFF2-40B4-BE49-F238E27FC236}">
                <a16:creationId xmlns:a16="http://schemas.microsoft.com/office/drawing/2014/main" id="{3BC6EBB2-9BDC-4075-BA6B-43A9FBF9C8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b="23320"/>
          <a:stretch/>
        </p:blipFill>
        <p:spPr>
          <a:xfrm>
            <a:off x="8605878" y="6228080"/>
            <a:ext cx="993734" cy="762000"/>
          </a:xfrm>
          <a:prstGeom prst="rect">
            <a:avLst/>
          </a:prstGeom>
        </p:spPr>
      </p:pic>
      <p:sp>
        <p:nvSpPr>
          <p:cNvPr id="114" name="Freeform 5">
            <a:extLst>
              <a:ext uri="{FF2B5EF4-FFF2-40B4-BE49-F238E27FC236}">
                <a16:creationId xmlns:a16="http://schemas.microsoft.com/office/drawing/2014/main" id="{F3798573-F27B-47EB-8EA4-7EE34954C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êu đề 1"/>
          <p:cNvSpPr>
            <a:spLocks noGrp="1"/>
          </p:cNvSpPr>
          <p:nvPr>
            <p:ph type="title"/>
          </p:nvPr>
        </p:nvSpPr>
        <p:spPr>
          <a:xfrm>
            <a:off x="806195" y="804672"/>
            <a:ext cx="3521359" cy="5248656"/>
          </a:xfrm>
        </p:spPr>
        <p:txBody>
          <a:bodyPr anchor="ctr">
            <a:normAutofit/>
          </a:bodyPr>
          <a:lstStyle/>
          <a:p>
            <a:pPr algn="ctr"/>
            <a:r>
              <a:rPr lang="vi-VN" sz="4000" dirty="0">
                <a:latin typeface="Arial" panose="020B0604020202020204" pitchFamily="34" charset="0"/>
                <a:cs typeface="Arial" panose="020B0604020202020204" pitchFamily="34" charset="0"/>
              </a:rPr>
              <a:t>CÁC THỂ LÂM SÀNG</a:t>
            </a:r>
            <a:endParaRPr lang="en-US" sz="4000" dirty="0">
              <a:latin typeface="Arial" panose="020B0604020202020204" pitchFamily="34" charset="0"/>
              <a:cs typeface="Arial" panose="020B0604020202020204" pitchFamily="34" charset="0"/>
            </a:endParaRPr>
          </a:p>
        </p:txBody>
      </p:sp>
      <p:sp>
        <p:nvSpPr>
          <p:cNvPr id="115" name="Chỗ dành sẵn cho Văn bản 3"/>
          <p:cNvSpPr>
            <a:spLocks noGrp="1"/>
          </p:cNvSpPr>
          <p:nvPr>
            <p:ph idx="1"/>
          </p:nvPr>
        </p:nvSpPr>
        <p:spPr>
          <a:xfrm>
            <a:off x="4651248" y="918971"/>
            <a:ext cx="6724544" cy="5248657"/>
          </a:xfrm>
        </p:spPr>
        <p:txBody>
          <a:bodyPr anchor="ctr">
            <a:normAutofit/>
          </a:bodyPr>
          <a:lstStyle/>
          <a:p>
            <a:r>
              <a:rPr lang="vi-VN" dirty="0">
                <a:solidFill>
                  <a:srgbClr val="FFFF00"/>
                </a:solidFill>
              </a:rPr>
              <a:t>THEO CƠ CHẾ BỆNH SINH</a:t>
            </a:r>
            <a:r>
              <a:rPr lang="vi-VN" dirty="0"/>
              <a:t>:</a:t>
            </a:r>
            <a:br>
              <a:rPr lang="vi-VN" dirty="0"/>
            </a:br>
            <a:r>
              <a:rPr lang="vi-VN" dirty="0"/>
              <a:t>- VRT xuất tiết: đau di chuyển điển hình (shifting pain: visceral→somatic pain)</a:t>
            </a:r>
            <a:br>
              <a:rPr lang="vi-VN" dirty="0"/>
            </a:br>
            <a:r>
              <a:rPr lang="vi-VN" dirty="0"/>
              <a:t>- VRT tắc nghẽn : đau quặn cơn do tắc nghẽn, diễn tiến nhanh tới VPM</a:t>
            </a:r>
          </a:p>
          <a:p>
            <a:endParaRPr lang="vi-VN" dirty="0"/>
          </a:p>
          <a:p>
            <a:r>
              <a:rPr lang="vi-VN" dirty="0">
                <a:solidFill>
                  <a:srgbClr val="FFFF00"/>
                </a:solidFill>
              </a:rPr>
              <a:t>THEO DIỄN BIẾN</a:t>
            </a:r>
            <a:br>
              <a:rPr lang="vi-VN" dirty="0"/>
            </a:br>
            <a:r>
              <a:rPr lang="vi-VN" dirty="0"/>
              <a:t>- diễn biến nhanh trong vòng 24g đầu (thường do tắc nghẽn)</a:t>
            </a:r>
            <a:br>
              <a:rPr lang="vi-VN" dirty="0"/>
            </a:br>
            <a:r>
              <a:rPr lang="vi-VN" dirty="0"/>
              <a:t>dễ lầm với thủng loét DDTT</a:t>
            </a:r>
            <a:br>
              <a:rPr lang="vi-VN" dirty="0"/>
            </a:br>
            <a:r>
              <a:rPr lang="vi-VN" dirty="0"/>
              <a:t>- thể nhiễm độc : thường gặp ở trẻ nhỏ với TC toàn thân nổi trội</a:t>
            </a:r>
          </a:p>
          <a:p>
            <a:pPr marL="0" indent="0">
              <a:buNone/>
            </a:pPr>
            <a:endParaRPr lang="en-US" dirty="0"/>
          </a:p>
        </p:txBody>
      </p:sp>
    </p:spTree>
    <p:extLst>
      <p:ext uri="{BB962C8B-B14F-4D97-AF65-F5344CB8AC3E}">
        <p14:creationId xmlns:p14="http://schemas.microsoft.com/office/powerpoint/2010/main" val="6285522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êu đề 1"/>
          <p:cNvSpPr>
            <a:spLocks noGrp="1"/>
          </p:cNvSpPr>
          <p:nvPr>
            <p:ph type="title"/>
          </p:nvPr>
        </p:nvSpPr>
        <p:spPr>
          <a:xfrm>
            <a:off x="646111" y="609601"/>
            <a:ext cx="6246093" cy="1675975"/>
          </a:xfrm>
        </p:spPr>
        <p:txBody>
          <a:bodyPr>
            <a:normAutofit/>
          </a:bodyPr>
          <a:lstStyle/>
          <a:p>
            <a:r>
              <a:rPr lang="vi-VN" dirty="0"/>
              <a:t>CÁC THỂ LÂM SÀNG:</a:t>
            </a:r>
            <a:br>
              <a:rPr lang="vi-VN" dirty="0"/>
            </a:br>
            <a:r>
              <a:rPr lang="vi-VN" dirty="0">
                <a:solidFill>
                  <a:srgbClr val="FFFF00"/>
                </a:solidFill>
              </a:rPr>
              <a:t>theo vị trí giải phẫu</a:t>
            </a:r>
            <a:endParaRPr lang="en-US" dirty="0">
              <a:solidFill>
                <a:srgbClr val="FFFF00"/>
              </a:solidFill>
            </a:endParaRPr>
          </a:p>
        </p:txBody>
      </p:sp>
      <p:pic>
        <p:nvPicPr>
          <p:cNvPr id="7" name="Picture 4" descr="a DSC_0119">
            <a:extLst>
              <a:ext uri="{FF2B5EF4-FFF2-40B4-BE49-F238E27FC236}">
                <a16:creationId xmlns:a16="http://schemas.microsoft.com/office/drawing/2014/main" id="{120689EE-8235-174C-B460-8A84874AFBBE}"/>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4439" r="2" b="2"/>
          <a:stretch/>
        </p:blipFill>
        <p:spPr bwMode="auto">
          <a:xfrm>
            <a:off x="7565568" y="3626657"/>
            <a:ext cx="3990161" cy="2766290"/>
          </a:xfrm>
          <a:prstGeom prst="rect">
            <a:avLst/>
          </a:prstGeom>
          <a:noFill/>
          <a:effectLst>
            <a:outerShdw blurRad="50800" dist="38100" dir="5400000" algn="t" rotWithShape="0">
              <a:prstClr val="black">
                <a:alpha val="43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ectangle 11">
            <a:extLst>
              <a:ext uri="{FF2B5EF4-FFF2-40B4-BE49-F238E27FC236}">
                <a16:creationId xmlns:a16="http://schemas.microsoft.com/office/drawing/2014/main" id="{78D66203-18BB-40A2-B632-9356FE169D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hỗ dành sẵn cho Nội dung 2"/>
          <p:cNvSpPr>
            <a:spLocks noGrp="1"/>
          </p:cNvSpPr>
          <p:nvPr>
            <p:ph idx="1"/>
          </p:nvPr>
        </p:nvSpPr>
        <p:spPr>
          <a:xfrm>
            <a:off x="642175" y="2484544"/>
            <a:ext cx="6253484" cy="3763855"/>
          </a:xfrm>
        </p:spPr>
        <p:txBody>
          <a:bodyPr>
            <a:normAutofit/>
          </a:bodyPr>
          <a:lstStyle/>
          <a:p>
            <a:r>
              <a:rPr lang="vi-VN" dirty="0"/>
              <a:t>RT sau manh tràng: </a:t>
            </a:r>
            <a:br>
              <a:rPr lang="vi-VN"/>
            </a:br>
            <a:r>
              <a:rPr lang="vi-VN">
                <a:solidFill>
                  <a:srgbClr val="FFFF00"/>
                </a:solidFill>
              </a:rPr>
              <a:t>đau hố thắt lưng hay mào chậu P</a:t>
            </a:r>
            <a:br>
              <a:rPr lang="vi-VN">
                <a:solidFill>
                  <a:srgbClr val="FFFF00"/>
                </a:solidFill>
              </a:rPr>
            </a:br>
            <a:r>
              <a:rPr lang="vi-VN"/>
              <a:t>khám</a:t>
            </a:r>
            <a:r>
              <a:rPr lang="vi-VN" dirty="0"/>
              <a:t>: </a:t>
            </a:r>
            <a:r>
              <a:rPr lang="vi-VN"/>
              <a:t>thực hiện </a:t>
            </a:r>
            <a:r>
              <a:rPr lang="vi-VN" dirty="0"/>
              <a:t>nghiệm pháp cơ thắt lưng chậu</a:t>
            </a:r>
          </a:p>
          <a:p>
            <a:endParaRPr lang="vi-VN" dirty="0"/>
          </a:p>
          <a:p>
            <a:r>
              <a:rPr lang="vi-VN" dirty="0"/>
              <a:t>RT ở tiểu khung :</a:t>
            </a:r>
            <a:br>
              <a:rPr lang="vi-VN" dirty="0"/>
            </a:br>
            <a:r>
              <a:rPr lang="vi-VN" dirty="0">
                <a:solidFill>
                  <a:srgbClr val="FFFF00"/>
                </a:solidFill>
              </a:rPr>
              <a:t>triệu chứng đường tiểu</a:t>
            </a:r>
            <a:br>
              <a:rPr lang="vi-VN" dirty="0">
                <a:solidFill>
                  <a:srgbClr val="FFFF00"/>
                </a:solidFill>
              </a:rPr>
            </a:br>
            <a:r>
              <a:rPr lang="vi-VN" dirty="0"/>
              <a:t>đau thấp ở hạ vị lệch P</a:t>
            </a:r>
            <a:br>
              <a:rPr lang="vi-VN" dirty="0"/>
            </a:br>
            <a:r>
              <a:rPr lang="vi-VN" dirty="0"/>
              <a:t>khám:  Thăm ÂĐ-TT, nghiệm pháp </a:t>
            </a:r>
            <a:r>
              <a:rPr lang="vi-VN" dirty="0">
                <a:solidFill>
                  <a:srgbClr val="FFFF00"/>
                </a:solidFill>
              </a:rPr>
              <a:t>cơ bịt</a:t>
            </a:r>
          </a:p>
          <a:p>
            <a:pPr marL="0" indent="0">
              <a:buNone/>
            </a:pPr>
            <a:endParaRPr lang="vi-VN" dirty="0"/>
          </a:p>
          <a:p>
            <a:endParaRPr lang="vi-VN" dirty="0"/>
          </a:p>
          <a:p>
            <a:endParaRPr lang="vi-VN" dirty="0"/>
          </a:p>
          <a:p>
            <a:endParaRPr lang="vi-VN" dirty="0"/>
          </a:p>
          <a:p>
            <a:endParaRPr lang="vi-VN" dirty="0"/>
          </a:p>
          <a:p>
            <a:endParaRPr lang="vi-VN" dirty="0"/>
          </a:p>
        </p:txBody>
      </p:sp>
      <p:pic>
        <p:nvPicPr>
          <p:cNvPr id="6" name="Picture 4" descr="nghiệm pháp cơ thắt lưng chậu">
            <a:extLst>
              <a:ext uri="{FF2B5EF4-FFF2-40B4-BE49-F238E27FC236}">
                <a16:creationId xmlns:a16="http://schemas.microsoft.com/office/drawing/2014/main" id="{C5B46FFA-5F0C-6542-B2E5-27C4A8521D39}"/>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r="1555" b="1"/>
          <a:stretch/>
        </p:blipFill>
        <p:spPr bwMode="auto">
          <a:xfrm>
            <a:off x="7554138" y="544598"/>
            <a:ext cx="3990161" cy="2766290"/>
          </a:xfrm>
          <a:prstGeom prst="rect">
            <a:avLst/>
          </a:prstGeom>
          <a:noFill/>
          <a:effectLst>
            <a:outerShdw blurRad="50800" dist="38100" dir="5400000" algn="t" rotWithShape="0">
              <a:prstClr val="black">
                <a:alpha val="43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185755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a:lstStyle/>
          <a:p>
            <a:r>
              <a:rPr lang="vi-VN" dirty="0"/>
              <a:t>CÁC THỂ LÂM SÀNG</a:t>
            </a:r>
            <a:br>
              <a:rPr lang="vi-VN" dirty="0"/>
            </a:br>
            <a:r>
              <a:rPr lang="vi-VN" dirty="0">
                <a:solidFill>
                  <a:srgbClr val="FFFF00"/>
                </a:solidFill>
              </a:rPr>
              <a:t>theo lứa tuổi</a:t>
            </a:r>
            <a:endParaRPr lang="en-US" dirty="0">
              <a:solidFill>
                <a:srgbClr val="FFFF00"/>
              </a:solidFill>
            </a:endParaRPr>
          </a:p>
        </p:txBody>
      </p:sp>
      <p:sp>
        <p:nvSpPr>
          <p:cNvPr id="3" name="Chỗ dành sẵn cho Nội dung 2"/>
          <p:cNvSpPr>
            <a:spLocks noGrp="1"/>
          </p:cNvSpPr>
          <p:nvPr>
            <p:ph idx="1"/>
          </p:nvPr>
        </p:nvSpPr>
        <p:spPr>
          <a:xfrm>
            <a:off x="434340" y="2045970"/>
            <a:ext cx="10607040" cy="4606290"/>
          </a:xfrm>
        </p:spPr>
        <p:txBody>
          <a:bodyPr>
            <a:noAutofit/>
          </a:bodyPr>
          <a:lstStyle/>
          <a:p>
            <a:r>
              <a:rPr lang="vi-VN" sz="2400" dirty="0"/>
              <a:t>Trẻ em :</a:t>
            </a:r>
            <a:br>
              <a:rPr lang="vi-VN" sz="2400" dirty="0"/>
            </a:br>
            <a:r>
              <a:rPr lang="vi-VN" sz="2400" dirty="0"/>
              <a:t>- khó khám, khó khai thác bệnh sử</a:t>
            </a:r>
            <a:br>
              <a:rPr lang="vi-VN" sz="2400" dirty="0"/>
            </a:br>
            <a:r>
              <a:rPr lang="vi-VN" sz="2400" dirty="0"/>
              <a:t>- TC không điển hình: cơ năng (50-68%), thực thể (17-69%)</a:t>
            </a:r>
            <a:br>
              <a:rPr lang="vi-VN" sz="2400" dirty="0"/>
            </a:br>
            <a:r>
              <a:rPr lang="vi-VN" sz="2400" dirty="0"/>
              <a:t>- cần phân biệt với nhiều bệnh nội khoa : viêm phổi, nhiễm trùng tiêu hoá, SXH</a:t>
            </a:r>
            <a:br>
              <a:rPr lang="vi-VN" sz="2400" dirty="0"/>
            </a:br>
            <a:r>
              <a:rPr lang="vi-VN" sz="2400" dirty="0"/>
              <a:t>- NÊN : sử dụng bảng điểm, siêu âm bụng</a:t>
            </a:r>
          </a:p>
          <a:p>
            <a:r>
              <a:rPr lang="vi-VN" sz="2400" dirty="0"/>
              <a:t>Người già :</a:t>
            </a:r>
            <a:br>
              <a:rPr lang="vi-VN" sz="2400" dirty="0"/>
            </a:br>
            <a:r>
              <a:rPr lang="vi-VN" sz="2400"/>
              <a:t>- </a:t>
            </a:r>
            <a:r>
              <a:rPr lang="en-US" sz="2400" i="1" dirty="0"/>
              <a:t>T</a:t>
            </a:r>
            <a:r>
              <a:rPr lang="vi-VN" sz="2400" i="1"/>
              <a:t>ỉ </a:t>
            </a:r>
            <a:r>
              <a:rPr lang="vi-VN" sz="2400" i="1" dirty="0"/>
              <a:t>lệ VPM cao (50% ở BN &gt;65 tuổi)</a:t>
            </a:r>
            <a:r>
              <a:rPr lang="vi-VN" sz="2400" dirty="0"/>
              <a:t> do TCLS không rõ, sức đề kháng yếu, thuốc điều trị bệnh nền che lấp triệu chứng, RT dễ thiếu máu do xơ vữa mạch máu</a:t>
            </a:r>
            <a:br>
              <a:rPr lang="vi-VN" sz="2400" dirty="0"/>
            </a:br>
            <a:r>
              <a:rPr lang="vi-VN" sz="2400" dirty="0"/>
              <a:t>- 2 thể thường gặp : </a:t>
            </a:r>
            <a:r>
              <a:rPr lang="vi-VN" sz="2400" i="1" dirty="0"/>
              <a:t>giả u &amp; bán tắc ruột</a:t>
            </a:r>
            <a:br>
              <a:rPr lang="vi-VN" sz="2400" i="1" dirty="0"/>
            </a:br>
            <a:r>
              <a:rPr lang="vi-VN" sz="2400" dirty="0"/>
              <a:t>- NÊN : CTscan bụng </a:t>
            </a:r>
            <a:br>
              <a:rPr lang="vi-VN" sz="2400" dirty="0"/>
            </a:br>
            <a:endParaRPr lang="vi-VN" sz="2400" dirty="0"/>
          </a:p>
        </p:txBody>
      </p:sp>
    </p:spTree>
    <p:extLst>
      <p:ext uri="{BB962C8B-B14F-4D97-AF65-F5344CB8AC3E}">
        <p14:creationId xmlns:p14="http://schemas.microsoft.com/office/powerpoint/2010/main" val="36742817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a:lstStyle/>
          <a:p>
            <a:r>
              <a:rPr lang="vi-VN" dirty="0"/>
              <a:t>CÁC THỂ LÂM SÀNG</a:t>
            </a:r>
            <a:br>
              <a:rPr lang="vi-VN" dirty="0"/>
            </a:br>
            <a:r>
              <a:rPr lang="vi-VN" dirty="0">
                <a:solidFill>
                  <a:srgbClr val="FFFF00"/>
                </a:solidFill>
              </a:rPr>
              <a:t>theo cơ địa</a:t>
            </a:r>
            <a:endParaRPr lang="en-US" dirty="0">
              <a:solidFill>
                <a:srgbClr val="FFFF00"/>
              </a:solidFill>
            </a:endParaRPr>
          </a:p>
        </p:txBody>
      </p:sp>
      <p:sp>
        <p:nvSpPr>
          <p:cNvPr id="3" name="Chỗ dành sẵn cho Nội dung 2"/>
          <p:cNvSpPr>
            <a:spLocks noGrp="1"/>
          </p:cNvSpPr>
          <p:nvPr>
            <p:ph idx="1"/>
          </p:nvPr>
        </p:nvSpPr>
        <p:spPr>
          <a:xfrm>
            <a:off x="645130" y="2045970"/>
            <a:ext cx="9404723" cy="4606290"/>
          </a:xfrm>
        </p:spPr>
        <p:txBody>
          <a:bodyPr>
            <a:noAutofit/>
          </a:bodyPr>
          <a:lstStyle/>
          <a:p>
            <a:r>
              <a:rPr lang="vi-VN" sz="2400" dirty="0"/>
              <a:t>Béo phì :</a:t>
            </a:r>
            <a:br>
              <a:rPr lang="vi-VN" sz="2400" dirty="0"/>
            </a:br>
            <a:r>
              <a:rPr lang="vi-VN" sz="2400" dirty="0"/>
              <a:t>thành bụng dày, khó khám</a:t>
            </a:r>
            <a:br>
              <a:rPr lang="vi-VN" sz="2400" dirty="0"/>
            </a:br>
            <a:r>
              <a:rPr lang="vi-VN" sz="2400" dirty="0">
                <a:solidFill>
                  <a:srgbClr val="FFFF00"/>
                </a:solidFill>
              </a:rPr>
              <a:t>tìm dấu hiệu Rovsing</a:t>
            </a:r>
            <a:br>
              <a:rPr lang="vi-VN" sz="2400" dirty="0">
                <a:solidFill>
                  <a:srgbClr val="FFFF00"/>
                </a:solidFill>
              </a:rPr>
            </a:br>
            <a:r>
              <a:rPr lang="vi-VN" sz="2400" dirty="0"/>
              <a:t>chẩn đoán hình ảnh hỗ trợ</a:t>
            </a:r>
            <a:endParaRPr lang="en-GB" sz="2400" dirty="0"/>
          </a:p>
          <a:p>
            <a:r>
              <a:rPr lang="en-GB" sz="2400" dirty="0" err="1">
                <a:latin typeface="Times New Roman" panose="02020603050405020304" pitchFamily="18" charset="0"/>
                <a:cs typeface="Times New Roman" panose="02020603050405020304" pitchFamily="18" charset="0"/>
              </a:rPr>
              <a:t>Phụ</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nữ</a:t>
            </a:r>
            <a:r>
              <a:rPr lang="en-GB" sz="2400" dirty="0">
                <a:latin typeface="Times New Roman" panose="02020603050405020304" pitchFamily="18" charset="0"/>
                <a:cs typeface="Times New Roman" panose="02020603050405020304" pitchFamily="18" charset="0"/>
              </a:rPr>
              <a:t> mang </a:t>
            </a:r>
            <a:r>
              <a:rPr lang="en-GB" sz="2400" dirty="0" err="1">
                <a:latin typeface="Times New Roman" panose="02020603050405020304" pitchFamily="18" charset="0"/>
                <a:cs typeface="Times New Roman" panose="02020603050405020304" pitchFamily="18" charset="0"/>
              </a:rPr>
              <a:t>thai</a:t>
            </a:r>
            <a:br>
              <a:rPr lang="en-GB" sz="2400" dirty="0">
                <a:latin typeface="Times New Roman" panose="02020603050405020304" pitchFamily="18" charset="0"/>
                <a:cs typeface="Times New Roman" panose="02020603050405020304" pitchFamily="18" charset="0"/>
              </a:rPr>
            </a:br>
            <a:r>
              <a:rPr lang="en-GB" sz="2400" dirty="0" err="1">
                <a:latin typeface="Times New Roman" panose="02020603050405020304" pitchFamily="18" charset="0"/>
                <a:cs typeface="Times New Roman" panose="02020603050405020304" pitchFamily="18" charset="0"/>
              </a:rPr>
              <a:t>tỉ</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lệ</a:t>
            </a:r>
            <a:r>
              <a:rPr lang="en-GB" sz="2400" dirty="0">
                <a:latin typeface="Times New Roman" panose="02020603050405020304" pitchFamily="18" charset="0"/>
                <a:cs typeface="Times New Roman" panose="02020603050405020304" pitchFamily="18" charset="0"/>
              </a:rPr>
              <a:t> 1/1.400</a:t>
            </a:r>
            <a:br>
              <a:rPr lang="en-GB" sz="2400" dirty="0">
                <a:latin typeface="Times New Roman" panose="02020603050405020304" pitchFamily="18" charset="0"/>
                <a:cs typeface="Times New Roman" panose="02020603050405020304" pitchFamily="18" charset="0"/>
              </a:rPr>
            </a:br>
            <a:r>
              <a:rPr lang="en-GB" sz="2400" dirty="0" err="1">
                <a:latin typeface="Times New Roman" panose="02020603050405020304" pitchFamily="18" charset="0"/>
                <a:cs typeface="Times New Roman" panose="02020603050405020304" pitchFamily="18" charset="0"/>
              </a:rPr>
              <a:t>là</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thách</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thức</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trong</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chẩn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đoán</a:t>
            </a:r>
            <a:r>
              <a:rPr lang="en-GB" sz="2400" dirty="0">
                <a:latin typeface="Times New Roman" panose="02020603050405020304" pitchFamily="18" charset="0"/>
                <a:cs typeface="Times New Roman" panose="02020603050405020304" pitchFamily="18" charset="0"/>
              </a:rPr>
              <a:t> do:</a:t>
            </a:r>
            <a:br>
              <a:rPr lang="en-GB" sz="2400" dirty="0">
                <a:latin typeface="Times New Roman" panose="02020603050405020304" pitchFamily="18" charset="0"/>
                <a:cs typeface="Times New Roman" panose="02020603050405020304" pitchFamily="18" charset="0"/>
              </a:rPr>
            </a:b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vị</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trí</a:t>
            </a:r>
            <a:r>
              <a:rPr lang="en-GB" sz="2400" dirty="0">
                <a:latin typeface="Times New Roman" panose="02020603050405020304" pitchFamily="18" charset="0"/>
                <a:cs typeface="Times New Roman" panose="02020603050405020304" pitchFamily="18" charset="0"/>
              </a:rPr>
              <a:t> RT </a:t>
            </a:r>
            <a:r>
              <a:rPr lang="en-GB" sz="2400" dirty="0" err="1">
                <a:latin typeface="Times New Roman" panose="02020603050405020304" pitchFamily="18" charset="0"/>
                <a:cs typeface="Times New Roman" panose="02020603050405020304" pitchFamily="18" charset="0"/>
              </a:rPr>
              <a:t>thay</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đổi</a:t>
            </a:r>
            <a:br>
              <a:rPr lang="en-GB" sz="2400" dirty="0">
                <a:latin typeface="Times New Roman" panose="02020603050405020304" pitchFamily="18" charset="0"/>
                <a:cs typeface="Times New Roman" panose="02020603050405020304" pitchFamily="18" charset="0"/>
              </a:rPr>
            </a:br>
            <a:r>
              <a:rPr lang="en-GB" sz="2400" dirty="0">
                <a:latin typeface="Times New Roman" panose="02020603050405020304" pitchFamily="18" charset="0"/>
                <a:cs typeface="Times New Roman" panose="02020603050405020304" pitchFamily="18" charset="0"/>
              </a:rPr>
              <a:t>		RLTH </a:t>
            </a:r>
            <a:r>
              <a:rPr lang="en-GB" sz="2400" dirty="0" err="1">
                <a:latin typeface="Times New Roman" panose="02020603050405020304" pitchFamily="18" charset="0"/>
                <a:cs typeface="Times New Roman" panose="02020603050405020304" pitchFamily="18" charset="0"/>
              </a:rPr>
              <a:t>trong</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thai</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kỳ</a:t>
            </a:r>
            <a:br>
              <a:rPr lang="en-GB" sz="2400" dirty="0">
                <a:latin typeface="Times New Roman" panose="02020603050405020304" pitchFamily="18" charset="0"/>
                <a:cs typeface="Times New Roman" panose="02020603050405020304" pitchFamily="18" charset="0"/>
              </a:rPr>
            </a:b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phân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biệt</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với</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các</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cấp</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cứu</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sản</a:t>
            </a:r>
            <a:r>
              <a:rPr lang="en-GB" sz="2400" dirty="0">
                <a:latin typeface="Times New Roman" panose="02020603050405020304" pitchFamily="18" charset="0"/>
                <a:cs typeface="Times New Roman" panose="02020603050405020304" pitchFamily="18" charset="0"/>
              </a:rPr>
              <a:t> khoa</a:t>
            </a:r>
          </a:p>
          <a:p>
            <a:r>
              <a:rPr lang="en-GB" sz="2400" dirty="0" err="1">
                <a:latin typeface="Times New Roman" panose="02020603050405020304" pitchFamily="18" charset="0"/>
                <a:cs typeface="Times New Roman" panose="02020603050405020304" pitchFamily="18" charset="0"/>
              </a:rPr>
              <a:t>Suy</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giảm</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miễn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dịch</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hỗ</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trợ</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của</a:t>
            </a:r>
            <a:r>
              <a:rPr lang="en-GB" sz="2400" dirty="0">
                <a:latin typeface="Times New Roman" panose="02020603050405020304" pitchFamily="18" charset="0"/>
                <a:cs typeface="Times New Roman" panose="02020603050405020304" pitchFamily="18" charset="0"/>
              </a:rPr>
              <a:t> CĐHA/NS hay </a:t>
            </a:r>
            <a:r>
              <a:rPr lang="en-GB" sz="2400" dirty="0" err="1">
                <a:latin typeface="Times New Roman" panose="02020603050405020304" pitchFamily="18" charset="0"/>
                <a:cs typeface="Times New Roman" panose="02020603050405020304" pitchFamily="18" charset="0"/>
              </a:rPr>
              <a:t>chọc</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dò</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ổ</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bụng</a:t>
            </a:r>
            <a:endParaRPr lang="vi-VN" sz="2400" dirty="0"/>
          </a:p>
        </p:txBody>
      </p:sp>
      <p:pic>
        <p:nvPicPr>
          <p:cNvPr id="4" name="Picture 4" descr="Rovsi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a:xfrm>
            <a:off x="7227707" y="500664"/>
            <a:ext cx="2600482" cy="2705168"/>
          </a:xfrm>
          <a:prstGeom prst="rect">
            <a:avLst/>
          </a:prstGeom>
        </p:spPr>
      </p:pic>
      <p:pic>
        <p:nvPicPr>
          <p:cNvPr id="2050" name="Picture 2" descr="7"/>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056009" y="3590085"/>
            <a:ext cx="2647950" cy="284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06284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a:lstStyle/>
          <a:p>
            <a:r>
              <a:rPr lang="vi-VN" dirty="0"/>
              <a:t>CÁC THỂ LÂM SÀNG</a:t>
            </a:r>
            <a:br>
              <a:rPr lang="vi-VN" dirty="0"/>
            </a:br>
            <a:r>
              <a:rPr lang="vi-VN" dirty="0">
                <a:solidFill>
                  <a:srgbClr val="FFFF00"/>
                </a:solidFill>
              </a:rPr>
              <a:t>theo diễn tiến: chưa/có biến chứng</a:t>
            </a:r>
            <a:endParaRPr lang="en-US" dirty="0">
              <a:solidFill>
                <a:srgbClr val="FFFF00"/>
              </a:solidFill>
            </a:endParaRPr>
          </a:p>
        </p:txBody>
      </p:sp>
      <p:sp>
        <p:nvSpPr>
          <p:cNvPr id="3" name="Chỗ dành sẵn cho Nội dung 2"/>
          <p:cNvSpPr>
            <a:spLocks noGrp="1"/>
          </p:cNvSpPr>
          <p:nvPr>
            <p:ph sz="half" idx="1"/>
          </p:nvPr>
        </p:nvSpPr>
        <p:spPr/>
        <p:txBody>
          <a:bodyPr>
            <a:noAutofit/>
          </a:bodyPr>
          <a:lstStyle/>
          <a:p>
            <a:pPr marL="0" indent="0">
              <a:buNone/>
            </a:pPr>
            <a:endParaRPr lang="vi-VN" sz="2000" dirty="0"/>
          </a:p>
          <a:p>
            <a:pPr marL="0" indent="0">
              <a:buNone/>
            </a:pPr>
            <a:r>
              <a:rPr lang="vi-VN" sz="2000" b="1" i="1" dirty="0">
                <a:solidFill>
                  <a:srgbClr val="FFFF00"/>
                </a:solidFill>
              </a:rPr>
              <a:t>VIÊM PHÚC MẠC</a:t>
            </a:r>
            <a:br>
              <a:rPr lang="vi-VN" sz="2000" b="1" i="1" dirty="0">
                <a:solidFill>
                  <a:srgbClr val="FFFF00"/>
                </a:solidFill>
              </a:rPr>
            </a:br>
            <a:r>
              <a:rPr lang="vi-VN" sz="2000" dirty="0"/>
              <a:t>- VPM tức thì: thường là thể nhiễm độc ở trẻ nhỏ</a:t>
            </a:r>
            <a:br>
              <a:rPr lang="vi-VN" sz="2000" dirty="0"/>
            </a:br>
            <a:r>
              <a:rPr lang="vi-VN" sz="2000" dirty="0"/>
              <a:t>- VPM sau 24g: là diễn tiến tự nhiên hay gặp nhất</a:t>
            </a:r>
            <a:br>
              <a:rPr lang="vi-VN" sz="2000" dirty="0"/>
            </a:br>
            <a:r>
              <a:rPr lang="vi-VN" sz="2000" dirty="0"/>
              <a:t>- VPM 2 thì: có “thời gian giảm đau dối trá”, dễ lầm với các bệnh nội khoa</a:t>
            </a:r>
            <a:br>
              <a:rPr lang="vi-VN" sz="2000" dirty="0"/>
            </a:br>
            <a:r>
              <a:rPr lang="vi-VN" sz="2000" dirty="0"/>
              <a:t>- VPM 3 thì : VRT→áp xe RT→áp xe vỡ gây VPM</a:t>
            </a:r>
          </a:p>
          <a:p>
            <a:pPr marL="0" indent="0">
              <a:buNone/>
            </a:pPr>
            <a:endParaRPr lang="vi-VN" sz="2000" dirty="0"/>
          </a:p>
        </p:txBody>
      </p:sp>
      <p:sp>
        <p:nvSpPr>
          <p:cNvPr id="5" name="Content Placeholder 4">
            <a:extLst>
              <a:ext uri="{FF2B5EF4-FFF2-40B4-BE49-F238E27FC236}">
                <a16:creationId xmlns:a16="http://schemas.microsoft.com/office/drawing/2014/main" id="{0EC28959-D98E-2345-9A20-57EC9BA51076}"/>
              </a:ext>
            </a:extLst>
          </p:cNvPr>
          <p:cNvSpPr>
            <a:spLocks noGrp="1"/>
          </p:cNvSpPr>
          <p:nvPr>
            <p:ph sz="half" idx="2"/>
          </p:nvPr>
        </p:nvSpPr>
        <p:spPr>
          <a:xfrm>
            <a:off x="5654492" y="2056092"/>
            <a:ext cx="5861647" cy="4200245"/>
          </a:xfrm>
        </p:spPr>
        <p:txBody>
          <a:bodyPr>
            <a:normAutofit/>
          </a:bodyPr>
          <a:lstStyle/>
          <a:p>
            <a:r>
              <a:rPr lang="en-VN" sz="2000" dirty="0">
                <a:latin typeface="Times New Roman" panose="02020603050405020304" pitchFamily="18" charset="0"/>
                <a:cs typeface="Times New Roman" panose="02020603050405020304" pitchFamily="18" charset="0"/>
              </a:rPr>
              <a:t>ĐÁM QUÁNH RT</a:t>
            </a:r>
            <a:br>
              <a:rPr lang="en-VN" sz="2000" dirty="0">
                <a:latin typeface="Times New Roman" panose="02020603050405020304" pitchFamily="18" charset="0"/>
                <a:cs typeface="Times New Roman" panose="02020603050405020304" pitchFamily="18" charset="0"/>
              </a:rPr>
            </a:br>
            <a:r>
              <a:rPr lang="en-VN" sz="2000" dirty="0">
                <a:latin typeface="Times New Roman" panose="02020603050405020304" pitchFamily="18" charset="0"/>
                <a:cs typeface="Times New Roman" panose="02020603050405020304" pitchFamily="18" charset="0"/>
              </a:rPr>
              <a:t>-bn có sức đề kháng tốt/có “điều trị”</a:t>
            </a:r>
            <a:br>
              <a:rPr lang="en-VN" sz="2000" dirty="0">
                <a:latin typeface="Times New Roman" panose="02020603050405020304" pitchFamily="18" charset="0"/>
                <a:cs typeface="Times New Roman" panose="02020603050405020304" pitchFamily="18" charset="0"/>
              </a:rPr>
            </a:br>
            <a:r>
              <a:rPr lang="en-VN" sz="2000" dirty="0">
                <a:latin typeface="Times New Roman" panose="02020603050405020304" pitchFamily="18" charset="0"/>
                <a:cs typeface="Times New Roman" panose="02020603050405020304" pitchFamily="18" charset="0"/>
              </a:rPr>
              <a:t>-</a:t>
            </a:r>
            <a:r>
              <a:rPr lang="en-VN" sz="2000" b="1" i="1" dirty="0">
                <a:solidFill>
                  <a:srgbClr val="FFFF00"/>
                </a:solidFill>
                <a:latin typeface="Times New Roman" panose="02020603050405020304" pitchFamily="18" charset="0"/>
                <a:cs typeface="Times New Roman" panose="02020603050405020304" pitchFamily="18" charset="0"/>
              </a:rPr>
              <a:t>quánh sau 4-5 ngày, tối đa 10 ngày</a:t>
            </a:r>
            <a:r>
              <a:rPr lang="en-VN" sz="2000" dirty="0">
                <a:latin typeface="Times New Roman" panose="02020603050405020304" pitchFamily="18" charset="0"/>
                <a:cs typeface="Times New Roman" panose="02020603050405020304" pitchFamily="18" charset="0"/>
              </a:rPr>
              <a:t>, giảm dần và biến mất trước 4 tuần</a:t>
            </a:r>
            <a:br>
              <a:rPr lang="en-VN" sz="2000" dirty="0">
                <a:latin typeface="Times New Roman" panose="02020603050405020304" pitchFamily="18" charset="0"/>
                <a:cs typeface="Times New Roman" panose="02020603050405020304" pitchFamily="18" charset="0"/>
              </a:rPr>
            </a:br>
            <a:r>
              <a:rPr lang="en-VN" sz="2000" dirty="0">
                <a:latin typeface="Times New Roman" panose="02020603050405020304" pitchFamily="18" charset="0"/>
                <a:cs typeface="Times New Roman" panose="02020603050405020304" pitchFamily="18" charset="0"/>
              </a:rPr>
              <a:t>-có thể tự khỏi hoàn toàn/viêm lại về sau/áp xe hoá</a:t>
            </a:r>
            <a:br>
              <a:rPr lang="en-VN" sz="2000" dirty="0">
                <a:latin typeface="Times New Roman" panose="02020603050405020304" pitchFamily="18" charset="0"/>
                <a:cs typeface="Times New Roman" panose="02020603050405020304" pitchFamily="18" charset="0"/>
              </a:rPr>
            </a:br>
            <a:r>
              <a:rPr lang="en-VN" sz="2000" dirty="0">
                <a:latin typeface="Times New Roman" panose="02020603050405020304" pitchFamily="18" charset="0"/>
                <a:cs typeface="Times New Roman" panose="02020603050405020304" pitchFamily="18" charset="0"/>
              </a:rPr>
              <a:t>-cần phân biệt u manh tràng/u RT</a:t>
            </a:r>
          </a:p>
          <a:p>
            <a:endParaRPr lang="en-VN" sz="2000" dirty="0">
              <a:latin typeface="Times New Roman" panose="02020603050405020304" pitchFamily="18" charset="0"/>
              <a:cs typeface="Times New Roman" panose="02020603050405020304" pitchFamily="18" charset="0"/>
            </a:endParaRPr>
          </a:p>
          <a:p>
            <a:r>
              <a:rPr lang="en-VN" sz="2000" dirty="0">
                <a:latin typeface="Times New Roman" panose="02020603050405020304" pitchFamily="18" charset="0"/>
                <a:cs typeface="Times New Roman" panose="02020603050405020304" pitchFamily="18" charset="0"/>
              </a:rPr>
              <a:t>Áp xe RT</a:t>
            </a:r>
            <a:br>
              <a:rPr lang="en-VN" sz="2000" dirty="0">
                <a:latin typeface="Times New Roman" panose="02020603050405020304" pitchFamily="18" charset="0"/>
                <a:cs typeface="Times New Roman" panose="02020603050405020304" pitchFamily="18" charset="0"/>
              </a:rPr>
            </a:br>
            <a:r>
              <a:rPr lang="en-VN" sz="2000" dirty="0">
                <a:latin typeface="Times New Roman" panose="02020603050405020304" pitchFamily="18" charset="0"/>
                <a:cs typeface="Times New Roman" panose="02020603050405020304" pitchFamily="18" charset="0"/>
              </a:rPr>
              <a:t>-</a:t>
            </a:r>
            <a:r>
              <a:rPr lang="en-VN" sz="2000" b="1" i="1" dirty="0">
                <a:solidFill>
                  <a:srgbClr val="FFFF00"/>
                </a:solidFill>
                <a:latin typeface="Times New Roman" panose="02020603050405020304" pitchFamily="18" charset="0"/>
                <a:cs typeface="Times New Roman" panose="02020603050405020304" pitchFamily="18" charset="0"/>
              </a:rPr>
              <a:t>sau 3-5 ngày</a:t>
            </a:r>
            <a:br>
              <a:rPr lang="en-VN" sz="2000" b="1" i="1" dirty="0">
                <a:solidFill>
                  <a:srgbClr val="FFFF00"/>
                </a:solidFill>
                <a:latin typeface="Times New Roman" panose="02020603050405020304" pitchFamily="18" charset="0"/>
                <a:cs typeface="Times New Roman" panose="02020603050405020304" pitchFamily="18" charset="0"/>
              </a:rPr>
            </a:br>
            <a:r>
              <a:rPr lang="en-VN" sz="2000" dirty="0">
                <a:latin typeface="Times New Roman" panose="02020603050405020304" pitchFamily="18" charset="0"/>
                <a:cs typeface="Times New Roman" panose="02020603050405020304" pitchFamily="18" charset="0"/>
              </a:rPr>
              <a:t>-khám : khối áp xe rõ + biểu hiện nhiễm trùng </a:t>
            </a:r>
          </a:p>
        </p:txBody>
      </p:sp>
    </p:spTree>
    <p:extLst>
      <p:ext uri="{BB962C8B-B14F-4D97-AF65-F5344CB8AC3E}">
        <p14:creationId xmlns:p14="http://schemas.microsoft.com/office/powerpoint/2010/main" val="8038297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hỗ dành sẵn cho Văn bản 8"/>
          <p:cNvSpPr>
            <a:spLocks noGrp="1"/>
          </p:cNvSpPr>
          <p:nvPr>
            <p:ph type="body" idx="1"/>
          </p:nvPr>
        </p:nvSpPr>
        <p:spPr/>
        <p:txBody>
          <a:bodyPr/>
          <a:lstStyle/>
          <a:p>
            <a:pPr algn="ctr"/>
            <a:r>
              <a:rPr lang="vi-VN" dirty="0" err="1"/>
              <a:t>Áp</a:t>
            </a:r>
            <a:r>
              <a:rPr lang="vi-VN" dirty="0"/>
              <a:t> xe </a:t>
            </a:r>
            <a:r>
              <a:rPr lang="vi-VN" dirty="0" err="1"/>
              <a:t>ruột</a:t>
            </a:r>
            <a:r>
              <a:rPr lang="vi-VN" dirty="0"/>
              <a:t> </a:t>
            </a:r>
            <a:r>
              <a:rPr lang="vi-VN" dirty="0" err="1"/>
              <a:t>thừa</a:t>
            </a:r>
            <a:endParaRPr lang="en-US" dirty="0"/>
          </a:p>
        </p:txBody>
      </p:sp>
      <p:pic>
        <p:nvPicPr>
          <p:cNvPr id="4" name="Picture 6" descr="vi tri"/>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tretch>
            <a:fillRect/>
          </a:stretch>
        </p:blipFill>
        <p:spPr>
          <a:xfrm>
            <a:off x="1378226" y="2574025"/>
            <a:ext cx="3757738" cy="3707501"/>
          </a:xfrm>
        </p:spPr>
      </p:pic>
      <p:sp>
        <p:nvSpPr>
          <p:cNvPr id="10" name="Chỗ dành sẵn cho Văn bản 9"/>
          <p:cNvSpPr>
            <a:spLocks noGrp="1"/>
          </p:cNvSpPr>
          <p:nvPr>
            <p:ph type="body" sz="quarter" idx="3"/>
          </p:nvPr>
        </p:nvSpPr>
        <p:spPr/>
        <p:txBody>
          <a:bodyPr/>
          <a:lstStyle/>
          <a:p>
            <a:pPr algn="ctr"/>
            <a:r>
              <a:rPr lang="vi-VN" dirty="0" err="1"/>
              <a:t>Đám</a:t>
            </a:r>
            <a:r>
              <a:rPr lang="vi-VN" dirty="0"/>
              <a:t> </a:t>
            </a:r>
            <a:r>
              <a:rPr lang="vi-VN" dirty="0" err="1"/>
              <a:t>quánh</a:t>
            </a:r>
            <a:r>
              <a:rPr lang="vi-VN" dirty="0"/>
              <a:t> </a:t>
            </a:r>
            <a:r>
              <a:rPr lang="vi-VN" dirty="0" err="1"/>
              <a:t>ruột</a:t>
            </a:r>
            <a:r>
              <a:rPr lang="vi-VN" dirty="0"/>
              <a:t> </a:t>
            </a:r>
            <a:r>
              <a:rPr lang="vi-VN" dirty="0" err="1"/>
              <a:t>thừa</a:t>
            </a:r>
            <a:endParaRPr lang="en-US" dirty="0"/>
          </a:p>
        </p:txBody>
      </p:sp>
      <p:pic>
        <p:nvPicPr>
          <p:cNvPr id="5" name="Picture 5" descr="Dam quanh R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6228522" y="2605946"/>
            <a:ext cx="3567326" cy="3582817"/>
          </a:xfrm>
          <a:prstGeom prst="rect">
            <a:avLst/>
          </a:prstGeom>
        </p:spPr>
      </p:pic>
    </p:spTree>
    <p:extLst>
      <p:ext uri="{BB962C8B-B14F-4D97-AF65-F5344CB8AC3E}">
        <p14:creationId xmlns:p14="http://schemas.microsoft.com/office/powerpoint/2010/main" val="3574504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a:lstStyle/>
          <a:p>
            <a:r>
              <a:rPr lang="vi-VN" dirty="0">
                <a:latin typeface="Arial" panose="020B0604020202020204" pitchFamily="34" charset="0"/>
                <a:cs typeface="Arial" panose="020B0604020202020204" pitchFamily="34" charset="0"/>
              </a:rPr>
              <a:t>NGUYÊN TẮC ĐIỀU TRỊ</a:t>
            </a:r>
            <a:endParaRPr lang="en-US" dirty="0">
              <a:latin typeface="Arial" panose="020B0604020202020204" pitchFamily="34" charset="0"/>
              <a:cs typeface="Arial" panose="020B0604020202020204" pitchFamily="34" charset="0"/>
            </a:endParaRPr>
          </a:p>
        </p:txBody>
      </p:sp>
      <p:sp>
        <p:nvSpPr>
          <p:cNvPr id="4" name="Chỗ dành sẵn cho Văn bản 3"/>
          <p:cNvSpPr>
            <a:spLocks noGrp="1"/>
          </p:cNvSpPr>
          <p:nvPr>
            <p:ph idx="1"/>
          </p:nvPr>
        </p:nvSpPr>
        <p:spPr>
          <a:xfrm>
            <a:off x="646111" y="1710018"/>
            <a:ext cx="10463849" cy="4565052"/>
          </a:xfrm>
        </p:spPr>
        <p:txBody>
          <a:bodyPr>
            <a:normAutofit fontScale="77500" lnSpcReduction="20000"/>
          </a:bodyPr>
          <a:lstStyle/>
          <a:p>
            <a:r>
              <a:rPr lang="vi-VN" sz="2400" dirty="0"/>
              <a:t>VRT cấp: phẫu thuật cắt bỏ ruột thừa</a:t>
            </a:r>
            <a:br>
              <a:rPr lang="vi-VN" sz="2400" dirty="0"/>
            </a:br>
            <a:r>
              <a:rPr lang="vi-VN" sz="2400" dirty="0"/>
              <a:t>		càng sớm càng tốt, tránh trì hoãn không cần thiết</a:t>
            </a:r>
            <a:br>
              <a:rPr lang="vi-VN" sz="2400" dirty="0"/>
            </a:br>
            <a:r>
              <a:rPr lang="vi-VN" sz="2400" dirty="0"/>
              <a:t>		KS dự phòng</a:t>
            </a:r>
            <a:br>
              <a:rPr lang="vi-VN" sz="2400" dirty="0"/>
            </a:br>
            <a:r>
              <a:rPr lang="vi-VN" sz="2400" dirty="0"/>
              <a:t>		mổ mở / PT nội soi</a:t>
            </a:r>
            <a:br>
              <a:rPr lang="vi-VN" sz="2400" dirty="0"/>
            </a:br>
            <a:r>
              <a:rPr lang="vi-VN" sz="2400" dirty="0"/>
              <a:t>		khi VRT vỡ : rửa bụng,dẫn lưu, KS điều trị</a:t>
            </a:r>
          </a:p>
          <a:p>
            <a:r>
              <a:rPr lang="vi-VN" sz="2400" dirty="0"/>
              <a:t>Áp xe ruột thừa : </a:t>
            </a:r>
            <a:br>
              <a:rPr lang="vi-VN" sz="2400" dirty="0"/>
            </a:br>
            <a:r>
              <a:rPr lang="vi-VN" sz="2400" dirty="0"/>
              <a:t>		bảo tồn bằng KS ± dẫn lưu ổ áp xe qua da</a:t>
            </a:r>
            <a:br>
              <a:rPr lang="vi-VN" sz="2400" dirty="0"/>
            </a:br>
            <a:r>
              <a:rPr lang="vi-VN" sz="2400" dirty="0"/>
              <a:t>		XU HƯỚNG MỚI: mổ dẫn lưu áp xe ± cắt ruột thừa</a:t>
            </a:r>
          </a:p>
          <a:p>
            <a:r>
              <a:rPr lang="vi-VN" sz="2400" dirty="0"/>
              <a:t>Đám quánh ruột thừa: </a:t>
            </a:r>
            <a:br>
              <a:rPr lang="vi-VN" sz="2400" dirty="0"/>
            </a:br>
            <a:r>
              <a:rPr lang="vi-VN" sz="2400" dirty="0"/>
              <a:t>		điều trị KS, cắt ruột thừa “nguội” sau 4 - 6 tuần</a:t>
            </a:r>
            <a:br>
              <a:rPr lang="vi-VN" sz="2400" dirty="0"/>
            </a:br>
            <a:r>
              <a:rPr lang="vi-VN" sz="2400" dirty="0"/>
              <a:t>		nếu điều trị nội khoa thành công, nên nội soi đại tràng sau 1 tháng→tránh sót u manh tràng/u RT</a:t>
            </a:r>
          </a:p>
          <a:p>
            <a:endParaRPr lang="vi-VN" sz="2400" dirty="0"/>
          </a:p>
          <a:p>
            <a:r>
              <a:rPr lang="vi-VN" sz="2400" dirty="0">
                <a:latin typeface="Times New Roman" panose="02020603050405020304" pitchFamily="18" charset="0"/>
                <a:cs typeface="Times New Roman" panose="02020603050405020304" pitchFamily="18" charset="0"/>
              </a:rPr>
              <a:t>QUAN ĐIỂM MỚI : ĐIỀU TRỊ NỘI KH</a:t>
            </a:r>
            <a:r>
              <a:rPr lang="en-GB" sz="2400" dirty="0">
                <a:latin typeface="Times New Roman" panose="02020603050405020304" pitchFamily="18" charset="0"/>
                <a:cs typeface="Times New Roman" panose="02020603050405020304" pitchFamily="18" charset="0"/>
              </a:rPr>
              <a:t>OA</a:t>
            </a:r>
            <a:r>
              <a:rPr lang="vi-VN" sz="2400" dirty="0">
                <a:latin typeface="Times New Roman" panose="02020603050405020304" pitchFamily="18" charset="0"/>
                <a:cs typeface="Times New Roman" panose="02020603050405020304" pitchFamily="18" charset="0"/>
              </a:rPr>
              <a:t> BẰNG KHÁNG  SINH</a:t>
            </a:r>
            <a:br>
              <a:rPr lang="vi-VN" sz="2400" dirty="0"/>
            </a:br>
            <a:r>
              <a:rPr lang="vi-VN" sz="2400" dirty="0"/>
              <a:t>		tiêu chuẩn chọn bệnh chặt chẽ</a:t>
            </a:r>
            <a:br>
              <a:rPr lang="vi-VN" sz="2400" dirty="0"/>
            </a:br>
            <a:r>
              <a:rPr lang="vi-VN" sz="2400" dirty="0"/>
              <a:t>		chỉ nên xem là phương pháp tạm thời khi không thể phẫu thuật </a:t>
            </a:r>
            <a:br>
              <a:rPr lang="vi-VN" sz="2400" dirty="0"/>
            </a:br>
            <a:r>
              <a:rPr lang="vi-VN" sz="2400" dirty="0"/>
              <a:t>		tỉ lệ tái phát cao (25-30% trong 1 năm) </a:t>
            </a:r>
            <a:br>
              <a:rPr lang="vi-VN" sz="2400" dirty="0"/>
            </a:br>
            <a:endParaRPr lang="vi-VN" sz="2400" dirty="0"/>
          </a:p>
          <a:p>
            <a:endParaRPr lang="en-US" sz="2400" dirty="0"/>
          </a:p>
        </p:txBody>
      </p:sp>
    </p:spTree>
    <p:extLst>
      <p:ext uri="{BB962C8B-B14F-4D97-AF65-F5344CB8AC3E}">
        <p14:creationId xmlns:p14="http://schemas.microsoft.com/office/powerpoint/2010/main" val="20432251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a:lstStyle/>
          <a:p>
            <a:r>
              <a:rPr lang="vi-VN" dirty="0">
                <a:latin typeface="Arial" panose="020B0604020202020204" pitchFamily="34" charset="0"/>
                <a:cs typeface="Arial" panose="020B0604020202020204" pitchFamily="34" charset="0"/>
              </a:rPr>
              <a:t>BIẾN CHỨNG SAU MỔ</a:t>
            </a:r>
            <a:endParaRPr lang="en-US" dirty="0">
              <a:latin typeface="Arial" panose="020B0604020202020204" pitchFamily="34" charset="0"/>
              <a:cs typeface="Arial" panose="020B0604020202020204" pitchFamily="34" charset="0"/>
            </a:endParaRPr>
          </a:p>
        </p:txBody>
      </p:sp>
      <p:sp>
        <p:nvSpPr>
          <p:cNvPr id="4" name="Chỗ dành sẵn cho Văn bản 3"/>
          <p:cNvSpPr>
            <a:spLocks noGrp="1"/>
          </p:cNvSpPr>
          <p:nvPr>
            <p:ph idx="1"/>
          </p:nvPr>
        </p:nvSpPr>
        <p:spPr>
          <a:xfrm>
            <a:off x="1104293" y="2052918"/>
            <a:ext cx="9822787" cy="4195481"/>
          </a:xfrm>
        </p:spPr>
        <p:txBody>
          <a:bodyPr>
            <a:normAutofit/>
          </a:bodyPr>
          <a:lstStyle/>
          <a:p>
            <a:r>
              <a:rPr lang="vi-VN" sz="2400" dirty="0"/>
              <a:t>Nhiễm trùng vết mổ : &lt;5% trong mổ mở khi VRT chưa vỡ, rất hiếm bị khi mổ nội soi</a:t>
            </a:r>
          </a:p>
          <a:p>
            <a:r>
              <a:rPr lang="vi-VN" sz="2400" dirty="0"/>
              <a:t>Các biến chứng khác liên quan lỗ trocar : nhiễm trùng, chảy máu, thoát vị</a:t>
            </a:r>
          </a:p>
          <a:p>
            <a:r>
              <a:rPr lang="vi-VN" sz="2400" dirty="0"/>
              <a:t>Chảy máu trong ổ bụng: đa số do lỗi kỹ thuật</a:t>
            </a:r>
          </a:p>
          <a:p>
            <a:r>
              <a:rPr lang="vi-VN" sz="2400" dirty="0"/>
              <a:t>Xì mỏm RT :  </a:t>
            </a:r>
          </a:p>
          <a:p>
            <a:r>
              <a:rPr lang="vi-VN" sz="2400" dirty="0"/>
              <a:t>Áp xe tồn lưu : tỉ lệ cao ở mổ nội soi so với mổ mở (4,6% vs 1%)</a:t>
            </a:r>
          </a:p>
          <a:p>
            <a:r>
              <a:rPr lang="vi-VN" sz="2400" dirty="0"/>
              <a:t>Tắc ruột sau mổ</a:t>
            </a:r>
          </a:p>
          <a:p>
            <a:pPr marL="0" indent="0">
              <a:buNone/>
            </a:pPr>
            <a:br>
              <a:rPr lang="vi-VN" sz="2400" dirty="0"/>
            </a:br>
            <a:endParaRPr lang="vi-VN" sz="2400" dirty="0"/>
          </a:p>
          <a:p>
            <a:endParaRPr lang="en-US" sz="2400" dirty="0"/>
          </a:p>
        </p:txBody>
      </p:sp>
    </p:spTree>
    <p:extLst>
      <p:ext uri="{BB962C8B-B14F-4D97-AF65-F5344CB8AC3E}">
        <p14:creationId xmlns:p14="http://schemas.microsoft.com/office/powerpoint/2010/main" val="665655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a:xfrm>
            <a:off x="645130" y="452718"/>
            <a:ext cx="9404723" cy="1400530"/>
          </a:xfrm>
        </p:spPr>
        <p:txBody>
          <a:bodyPr/>
          <a:lstStyle/>
          <a:p>
            <a:r>
              <a:rPr lang="vi-VN" dirty="0">
                <a:latin typeface="Arial" panose="020B0604020202020204" pitchFamily="34" charset="0"/>
                <a:cs typeface="Arial" panose="020B0604020202020204" pitchFamily="34" charset="0"/>
              </a:rPr>
              <a:t>MỞ ĐẦU</a:t>
            </a:r>
            <a:endParaRPr lang="en-US" dirty="0">
              <a:latin typeface="Arial" panose="020B0604020202020204" pitchFamily="34" charset="0"/>
              <a:cs typeface="Arial" panose="020B0604020202020204" pitchFamily="34" charset="0"/>
            </a:endParaRPr>
          </a:p>
        </p:txBody>
      </p:sp>
      <p:sp>
        <p:nvSpPr>
          <p:cNvPr id="3" name="Chỗ dành sẵn cho Nội dung 2"/>
          <p:cNvSpPr>
            <a:spLocks noGrp="1"/>
          </p:cNvSpPr>
          <p:nvPr>
            <p:ph idx="1"/>
          </p:nvPr>
        </p:nvSpPr>
        <p:spPr/>
        <p:txBody>
          <a:bodyPr>
            <a:normAutofit fontScale="92500" lnSpcReduction="20000"/>
          </a:bodyPr>
          <a:lstStyle/>
          <a:p>
            <a:r>
              <a:rPr lang="vi-VN" sz="2400" dirty="0">
                <a:latin typeface="Times New Roman" panose="02020603050405020304" pitchFamily="18" charset="0"/>
                <a:cs typeface="Times New Roman" panose="02020603050405020304" pitchFamily="18" charset="0"/>
              </a:rPr>
              <a:t>VRT : cấp cứu bụng ngoại khoa thường gặp nhất</a:t>
            </a:r>
            <a:br>
              <a:rPr lang="vi-VN" sz="2400" dirty="0">
                <a:latin typeface="Times New Roman" panose="02020603050405020304" pitchFamily="18" charset="0"/>
                <a:cs typeface="Times New Roman" panose="02020603050405020304" pitchFamily="18" charset="0"/>
              </a:rPr>
            </a:br>
            <a:r>
              <a:rPr lang="vi-VN" sz="2400" dirty="0">
                <a:latin typeface="Times New Roman" panose="02020603050405020304" pitchFamily="18" charset="0"/>
                <a:cs typeface="Times New Roman" panose="02020603050405020304" pitchFamily="18" charset="0"/>
              </a:rPr>
              <a:t>			nguy cơ mắc phải (lifetime risk) : 7-8%</a:t>
            </a:r>
            <a:br>
              <a:rPr lang="vi-VN" sz="2400" dirty="0">
                <a:latin typeface="Times New Roman" panose="02020603050405020304" pitchFamily="18" charset="0"/>
                <a:cs typeface="Times New Roman" panose="02020603050405020304" pitchFamily="18" charset="0"/>
              </a:rPr>
            </a:br>
            <a:r>
              <a:rPr lang="vi-VN" sz="2400" dirty="0">
                <a:latin typeface="Times New Roman" panose="02020603050405020304" pitchFamily="18" charset="0"/>
                <a:cs typeface="Times New Roman" panose="02020603050405020304" pitchFamily="18" charset="0"/>
              </a:rPr>
              <a:t>			xuất độ : 5,7 – 50/100 000 dân</a:t>
            </a:r>
          </a:p>
          <a:p>
            <a:r>
              <a:rPr lang="vi-VN" sz="2400" dirty="0">
                <a:latin typeface="Times New Roman" panose="02020603050405020304" pitchFamily="18" charset="0"/>
                <a:cs typeface="Times New Roman" panose="02020603050405020304" pitchFamily="18" charset="0"/>
              </a:rPr>
              <a:t>Tuổi thường gặp : 10 – 30, hiếm hơn ở trẻ nhỏ &amp; người già</a:t>
            </a:r>
          </a:p>
          <a:p>
            <a:r>
              <a:rPr lang="vi-VN" sz="2400" dirty="0">
                <a:latin typeface="Times New Roman" panose="02020603050405020304" pitchFamily="18" charset="0"/>
                <a:cs typeface="Times New Roman" panose="02020603050405020304" pitchFamily="18" charset="0"/>
              </a:rPr>
              <a:t>Biểu hiện lâm sàng đa dạng</a:t>
            </a:r>
            <a:br>
              <a:rPr lang="vi-VN" sz="2400" dirty="0">
                <a:latin typeface="Times New Roman" panose="02020603050405020304" pitchFamily="18" charset="0"/>
                <a:cs typeface="Times New Roman" panose="02020603050405020304" pitchFamily="18" charset="0"/>
              </a:rPr>
            </a:br>
            <a:r>
              <a:rPr lang="vi-VN" sz="2400" dirty="0">
                <a:latin typeface="Times New Roman" panose="02020603050405020304" pitchFamily="18" charset="0"/>
                <a:cs typeface="Times New Roman" panose="02020603050405020304" pitchFamily="18" charset="0"/>
              </a:rPr>
              <a:t>			chẩn đoán nhầm 15,3%, tương tự tỉ lệ chẩn đoán trễ!!!</a:t>
            </a:r>
            <a:br>
              <a:rPr lang="vi-VN" sz="2400" dirty="0">
                <a:latin typeface="Times New Roman" panose="02020603050405020304" pitchFamily="18" charset="0"/>
                <a:cs typeface="Times New Roman" panose="02020603050405020304" pitchFamily="18" charset="0"/>
              </a:rPr>
            </a:br>
            <a:r>
              <a:rPr lang="vi-VN" sz="2400" dirty="0">
                <a:latin typeface="Times New Roman" panose="02020603050405020304" pitchFamily="18" charset="0"/>
                <a:cs typeface="Times New Roman" panose="02020603050405020304" pitchFamily="18" charset="0"/>
              </a:rPr>
              <a:t>			tỉ lệ chẩn đoán nhầm ở nữ &gt; ở nam (22,2% vs 9,3%)</a:t>
            </a:r>
          </a:p>
          <a:p>
            <a:r>
              <a:rPr lang="vi-VN" sz="2400" dirty="0">
                <a:latin typeface="Times New Roman" panose="02020603050405020304" pitchFamily="18" charset="0"/>
                <a:cs typeface="Times New Roman" panose="02020603050405020304" pitchFamily="18" charset="0"/>
              </a:rPr>
              <a:t>Cần được chẩn đoán &amp; điều trị sớm</a:t>
            </a:r>
            <a:br>
              <a:rPr lang="vi-VN" sz="2400" dirty="0">
                <a:latin typeface="Times New Roman" panose="02020603050405020304" pitchFamily="18" charset="0"/>
                <a:cs typeface="Times New Roman" panose="02020603050405020304" pitchFamily="18" charset="0"/>
              </a:rPr>
            </a:br>
            <a:r>
              <a:rPr lang="vi-VN" sz="2400" dirty="0">
                <a:latin typeface="Times New Roman" panose="02020603050405020304" pitchFamily="18" charset="0"/>
                <a:cs typeface="Times New Roman" panose="02020603050405020304" pitchFamily="18" charset="0"/>
              </a:rPr>
              <a:t>			mổ sớm : tử vong 0,1 – 0,2%</a:t>
            </a:r>
            <a:br>
              <a:rPr lang="vi-VN" sz="2400" dirty="0">
                <a:latin typeface="Times New Roman" panose="02020603050405020304" pitchFamily="18" charset="0"/>
                <a:cs typeface="Times New Roman" panose="02020603050405020304" pitchFamily="18" charset="0"/>
              </a:rPr>
            </a:br>
            <a:r>
              <a:rPr lang="vi-VN" sz="2400" dirty="0">
                <a:latin typeface="Times New Roman" panose="02020603050405020304" pitchFamily="18" charset="0"/>
                <a:cs typeface="Times New Roman" panose="02020603050405020304" pitchFamily="18" charset="0"/>
              </a:rPr>
              <a:t>			mổ trễ : tử vong 10 – 20%, nguy cơ tắc ruột sau mổ</a:t>
            </a:r>
          </a:p>
          <a:p>
            <a:endParaRPr lang="vi-VN" sz="2400" dirty="0">
              <a:latin typeface="Times New Roman" panose="02020603050405020304" pitchFamily="18" charset="0"/>
              <a:cs typeface="Times New Roman" panose="02020603050405020304" pitchFamily="18" charset="0"/>
            </a:endParaRPr>
          </a:p>
          <a:p>
            <a:pPr marL="0" indent="0" algn="r">
              <a:buNone/>
            </a:pPr>
            <a:r>
              <a:rPr lang="vi-VN" sz="2400" i="1" dirty="0">
                <a:latin typeface="Times New Roman" panose="02020603050405020304" pitchFamily="18" charset="0"/>
                <a:cs typeface="Times New Roman" panose="02020603050405020304" pitchFamily="18" charset="0"/>
              </a:rPr>
              <a:t>The </a:t>
            </a:r>
            <a:r>
              <a:rPr lang="vi-VN" sz="2400" i="1" dirty="0" err="1">
                <a:latin typeface="Times New Roman" panose="02020603050405020304" pitchFamily="18" charset="0"/>
                <a:cs typeface="Times New Roman" panose="02020603050405020304" pitchFamily="18" charset="0"/>
              </a:rPr>
              <a:t>Lancet</a:t>
            </a:r>
            <a:r>
              <a:rPr lang="vi-VN" sz="2400" i="1" dirty="0">
                <a:latin typeface="Times New Roman" panose="02020603050405020304" pitchFamily="18" charset="0"/>
                <a:cs typeface="Times New Roman" panose="02020603050405020304" pitchFamily="18" charset="0"/>
              </a:rPr>
              <a:t> </a:t>
            </a:r>
            <a:r>
              <a:rPr lang="vi-VN" sz="2400" i="1" dirty="0" err="1">
                <a:latin typeface="Times New Roman" panose="02020603050405020304" pitchFamily="18" charset="0"/>
                <a:cs typeface="Times New Roman" panose="02020603050405020304" pitchFamily="18" charset="0"/>
              </a:rPr>
              <a:t>Vol</a:t>
            </a:r>
            <a:r>
              <a:rPr lang="vi-VN" sz="2400" i="1" dirty="0">
                <a:latin typeface="Times New Roman" panose="02020603050405020304" pitchFamily="18" charset="0"/>
                <a:cs typeface="Times New Roman" panose="02020603050405020304" pitchFamily="18" charset="0"/>
              </a:rPr>
              <a:t> 386 </a:t>
            </a:r>
            <a:r>
              <a:rPr lang="vi-VN" sz="2400" i="1" dirty="0" err="1">
                <a:latin typeface="Times New Roman" panose="02020603050405020304" pitchFamily="18" charset="0"/>
                <a:cs typeface="Times New Roman" panose="02020603050405020304" pitchFamily="18" charset="0"/>
              </a:rPr>
              <a:t>Sep</a:t>
            </a:r>
            <a:r>
              <a:rPr lang="vi-VN" sz="2400" i="1" dirty="0">
                <a:latin typeface="Times New Roman" panose="02020603050405020304" pitchFamily="18" charset="0"/>
                <a:cs typeface="Times New Roman" panose="02020603050405020304" pitchFamily="18" charset="0"/>
              </a:rPr>
              <a:t> 26, 2015</a:t>
            </a:r>
            <a:endParaRPr lang="en-US" sz="24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335676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4" name="Picture 13">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8" name="Picture 17">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0" name="Picture 19">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2" name="Rectangle 21">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Content Placeholder 6" descr="A close up of text on a white background&#10;&#10;Description automatically generated">
            <a:extLst>
              <a:ext uri="{FF2B5EF4-FFF2-40B4-BE49-F238E27FC236}">
                <a16:creationId xmlns:a16="http://schemas.microsoft.com/office/drawing/2014/main" id="{14FDDBAB-CFC9-B64A-A2C4-0E1F0CC4043A}"/>
              </a:ext>
            </a:extLst>
          </p:cNvPr>
          <p:cNvPicPr>
            <a:picLocks noGrp="1" noChangeAspect="1"/>
          </p:cNvPicPr>
          <p:nvPr>
            <p:ph idx="1"/>
          </p:nvPr>
        </p:nvPicPr>
        <p:blipFill>
          <a:blip r:embed="rId7">
            <a:extLst>
              <a:ext uri="{28A0092B-C50C-407E-A947-70E740481C1C}">
                <a14:useLocalDpi xmlns:a14="http://schemas.microsoft.com/office/drawing/2010/main" val="0"/>
              </a:ext>
            </a:extLst>
          </a:blip>
          <a:stretch>
            <a:fillRect/>
          </a:stretch>
        </p:blipFill>
        <p:spPr>
          <a:xfrm>
            <a:off x="2769990" y="643467"/>
            <a:ext cx="6652019" cy="5571066"/>
          </a:xfrm>
          <a:prstGeom prst="rect">
            <a:avLst/>
          </a:prstGeom>
        </p:spPr>
      </p:pic>
      <p:sp>
        <p:nvSpPr>
          <p:cNvPr id="26" name="Rectangle 25">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6203912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DE3E9-7E9F-EF48-B7C1-8F6E7EEF12A9}"/>
              </a:ext>
            </a:extLst>
          </p:cNvPr>
          <p:cNvSpPr>
            <a:spLocks noGrp="1"/>
          </p:cNvSpPr>
          <p:nvPr>
            <p:ph type="title"/>
          </p:nvPr>
        </p:nvSpPr>
        <p:spPr/>
        <p:txBody>
          <a:bodyPr/>
          <a:lstStyle/>
          <a:p>
            <a:r>
              <a:rPr lang="en-US" dirty="0"/>
              <a:t>Take H</a:t>
            </a:r>
            <a:r>
              <a:rPr lang="en-VN" dirty="0"/>
              <a:t>ome Message</a:t>
            </a:r>
          </a:p>
        </p:txBody>
      </p:sp>
      <p:sp>
        <p:nvSpPr>
          <p:cNvPr id="3" name="Content Placeholder 2">
            <a:extLst>
              <a:ext uri="{FF2B5EF4-FFF2-40B4-BE49-F238E27FC236}">
                <a16:creationId xmlns:a16="http://schemas.microsoft.com/office/drawing/2014/main" id="{2E3E2F7A-2954-0B49-879A-A50972B0A059}"/>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C</a:t>
            </a:r>
            <a:r>
              <a:rPr lang="en-VN" dirty="0">
                <a:latin typeface="Times New Roman" panose="02020603050405020304" pitchFamily="18" charset="0"/>
                <a:cs typeface="Times New Roman" panose="02020603050405020304" pitchFamily="18" charset="0"/>
              </a:rPr>
              <a:t>hẩn đoán VRT là chẩn đoán lâm sàng:</a:t>
            </a:r>
            <a:br>
              <a:rPr lang="en-VN" dirty="0">
                <a:latin typeface="Times New Roman" panose="02020603050405020304" pitchFamily="18" charset="0"/>
                <a:cs typeface="Times New Roman" panose="02020603050405020304" pitchFamily="18" charset="0"/>
              </a:rPr>
            </a:br>
            <a:r>
              <a:rPr lang="en-VN" dirty="0">
                <a:latin typeface="Times New Roman" panose="02020603050405020304" pitchFamily="18" charset="0"/>
                <a:cs typeface="Times New Roman" panose="02020603050405020304" pitchFamily="18" charset="0"/>
              </a:rPr>
              <a:t>	TCCN : đau – </a:t>
            </a:r>
            <a:r>
              <a:rPr lang="en-VN" dirty="0">
                <a:solidFill>
                  <a:srgbClr val="FFFF00"/>
                </a:solidFill>
                <a:latin typeface="Times New Roman" panose="02020603050405020304" pitchFamily="18" charset="0"/>
                <a:cs typeface="Times New Roman" panose="02020603050405020304" pitchFamily="18" charset="0"/>
              </a:rPr>
              <a:t>RLTH</a:t>
            </a:r>
            <a:r>
              <a:rPr lang="en-VN" dirty="0">
                <a:latin typeface="Times New Roman" panose="02020603050405020304" pitchFamily="18" charset="0"/>
                <a:cs typeface="Times New Roman" panose="02020603050405020304" pitchFamily="18" charset="0"/>
              </a:rPr>
              <a:t> – Sốt (tam chứng Murphy) : </a:t>
            </a:r>
            <a:r>
              <a:rPr lang="en-VN" dirty="0">
                <a:solidFill>
                  <a:srgbClr val="FFFF00"/>
                </a:solidFill>
                <a:latin typeface="Times New Roman" panose="02020603050405020304" pitchFamily="18" charset="0"/>
                <a:cs typeface="Times New Roman" panose="02020603050405020304" pitchFamily="18" charset="0"/>
              </a:rPr>
              <a:t>sudden anorexia</a:t>
            </a:r>
            <a:br>
              <a:rPr lang="en-VN" dirty="0">
                <a:latin typeface="Times New Roman" panose="02020603050405020304" pitchFamily="18" charset="0"/>
                <a:cs typeface="Times New Roman" panose="02020603050405020304" pitchFamily="18" charset="0"/>
              </a:rPr>
            </a:br>
            <a:r>
              <a:rPr lang="en-VN" dirty="0">
                <a:latin typeface="Times New Roman" panose="02020603050405020304" pitchFamily="18" charset="0"/>
                <a:cs typeface="Times New Roman" panose="02020603050405020304" pitchFamily="18" charset="0"/>
              </a:rPr>
              <a:t>	TCTT : ấn đau tuỳ theo vị trí GP→ các NGHIỆM PHÁP</a:t>
            </a:r>
          </a:p>
          <a:p>
            <a:r>
              <a:rPr lang="en-VN" dirty="0">
                <a:latin typeface="Times New Roman" panose="02020603050405020304" pitchFamily="18" charset="0"/>
                <a:cs typeface="Times New Roman" panose="02020603050405020304" pitchFamily="18" charset="0"/>
              </a:rPr>
              <a:t>CÁC KHUYẾN CÁO (</a:t>
            </a:r>
            <a:r>
              <a:rPr lang="en-VN" dirty="0">
                <a:latin typeface="Times New Roman" panose="02020603050405020304" pitchFamily="18" charset="0"/>
                <a:cs typeface="Times New Roman" panose="02020603050405020304" pitchFamily="18" charset="0"/>
                <a:hlinkClick r:id="" action="ppaction://hlinkshowjump?jump=firstslide"/>
              </a:rPr>
              <a:t>!</a:t>
            </a:r>
            <a:r>
              <a:rPr lang="en-VN"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839250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28095-A13F-8644-BFA1-46A2001FBFD9}"/>
              </a:ext>
            </a:extLst>
          </p:cNvPr>
          <p:cNvSpPr>
            <a:spLocks noGrp="1"/>
          </p:cNvSpPr>
          <p:nvPr>
            <p:ph type="title"/>
          </p:nvPr>
        </p:nvSpPr>
        <p:spPr>
          <a:xfrm>
            <a:off x="668971" y="452718"/>
            <a:ext cx="9404723" cy="1400530"/>
          </a:xfrm>
        </p:spPr>
        <p:txBody>
          <a:bodyPr/>
          <a:lstStyle/>
          <a:p>
            <a:r>
              <a:rPr lang="en-VN" dirty="0">
                <a:latin typeface="Arial" panose="020B0604020202020204" pitchFamily="34" charset="0"/>
                <a:cs typeface="Arial" panose="020B0604020202020204" pitchFamily="34" charset="0"/>
              </a:rPr>
              <a:t>PHÔI THAI – GIẢI PHẪU – SINH LÝ</a:t>
            </a:r>
          </a:p>
        </p:txBody>
      </p:sp>
      <p:sp>
        <p:nvSpPr>
          <p:cNvPr id="4" name="Chỗ dành sẵn cho Nội dung 2">
            <a:extLst>
              <a:ext uri="{FF2B5EF4-FFF2-40B4-BE49-F238E27FC236}">
                <a16:creationId xmlns:a16="http://schemas.microsoft.com/office/drawing/2014/main" id="{957D42F5-0658-4F4C-B7AA-8E21E1AD6EC4}"/>
              </a:ext>
            </a:extLst>
          </p:cNvPr>
          <p:cNvSpPr>
            <a:spLocks noGrp="1"/>
          </p:cNvSpPr>
          <p:nvPr>
            <p:ph idx="1"/>
          </p:nvPr>
        </p:nvSpPr>
        <p:spPr>
          <a:xfrm>
            <a:off x="1103312" y="2052918"/>
            <a:ext cx="10052368" cy="4195481"/>
          </a:xfrm>
        </p:spPr>
        <p:txBody>
          <a:bodyPr>
            <a:normAutofit/>
          </a:bodyPr>
          <a:lstStyle/>
          <a:p>
            <a:r>
              <a:rPr lang="vi-VN" sz="2400" dirty="0">
                <a:latin typeface="Times New Roman" panose="02020603050405020304" pitchFamily="18" charset="0"/>
                <a:cs typeface="Times New Roman" panose="02020603050405020304" pitchFamily="18" charset="0"/>
              </a:rPr>
              <a:t>RT hình thành từ nụ manh tràng ở tuần lễ thứ 6</a:t>
            </a:r>
          </a:p>
          <a:p>
            <a:r>
              <a:rPr lang="vi-VN" sz="2400" dirty="0">
                <a:latin typeface="Times New Roman" panose="02020603050405020304" pitchFamily="18" charset="0"/>
                <a:cs typeface="Times New Roman" panose="02020603050405020304" pitchFamily="18" charset="0"/>
              </a:rPr>
              <a:t>Gốc RT cố định ở đáy manh tràng, là nơi hội tụ 3 dải cơ dọc của đại tràng. Đầu tự do xoay 360</a:t>
            </a:r>
            <a:r>
              <a:rPr lang="vi-VN" sz="2400" baseline="30000" dirty="0">
                <a:latin typeface="Times New Roman" panose="02020603050405020304" pitchFamily="18" charset="0"/>
                <a:cs typeface="Times New Roman" panose="02020603050405020304" pitchFamily="18" charset="0"/>
              </a:rPr>
              <a:t>0 </a:t>
            </a:r>
            <a:r>
              <a:rPr lang="vi-VN" sz="2400" dirty="0">
                <a:latin typeface="Times New Roman" panose="02020603050405020304" pitchFamily="18" charset="0"/>
                <a:cs typeface="Times New Roman" panose="02020603050405020304" pitchFamily="18" charset="0"/>
              </a:rPr>
              <a:t> quanh gốc</a:t>
            </a:r>
          </a:p>
          <a:p>
            <a:r>
              <a:rPr lang="vi-VN" sz="2400" dirty="0">
                <a:latin typeface="Times New Roman" panose="02020603050405020304" pitchFamily="18" charset="0"/>
                <a:cs typeface="Times New Roman" panose="02020603050405020304" pitchFamily="18" charset="0"/>
              </a:rPr>
              <a:t>Động mạch RT là nhánh của động mạch hồi manh đại tràng, tĩnh mạch dẫn lưu máu về hệ cửa</a:t>
            </a:r>
          </a:p>
          <a:p>
            <a:r>
              <a:rPr lang="vi-VN" sz="2400" dirty="0">
                <a:latin typeface="Times New Roman" panose="02020603050405020304" pitchFamily="18" charset="0"/>
                <a:cs typeface="Times New Roman" panose="02020603050405020304" pitchFamily="18" charset="0"/>
              </a:rPr>
              <a:t>RT có chức năng miễn dịch:</a:t>
            </a:r>
            <a:br>
              <a:rPr lang="vi-VN" sz="2400" dirty="0">
                <a:latin typeface="Times New Roman" panose="02020603050405020304" pitchFamily="18" charset="0"/>
                <a:cs typeface="Times New Roman" panose="02020603050405020304" pitchFamily="18" charset="0"/>
              </a:rPr>
            </a:br>
            <a:r>
              <a:rPr lang="vi-VN" sz="2400" dirty="0">
                <a:latin typeface="Times New Roman" panose="02020603050405020304" pitchFamily="18" charset="0"/>
                <a:cs typeface="Times New Roman" panose="02020603050405020304" pitchFamily="18" charset="0"/>
              </a:rPr>
              <a:t>		tế bào đài tiết chất nhầy kháng khuẩn, bảo vệ niêm mạc ruột</a:t>
            </a:r>
            <a:br>
              <a:rPr lang="vi-VN" sz="2400" dirty="0">
                <a:latin typeface="Times New Roman" panose="02020603050405020304" pitchFamily="18" charset="0"/>
                <a:cs typeface="Times New Roman" panose="02020603050405020304" pitchFamily="18" charset="0"/>
              </a:rPr>
            </a:br>
            <a:r>
              <a:rPr lang="vi-VN" sz="2400" dirty="0">
                <a:latin typeface="Times New Roman" panose="02020603050405020304" pitchFamily="18" charset="0"/>
                <a:cs typeface="Times New Roman" panose="02020603050405020304" pitchFamily="18" charset="0"/>
              </a:rPr>
              <a:t>		tế bào nang bạch huyết tiết kháng thể, kiểm soát VK thiết yếu, dung nhận kháng nguyên từ VK, thức ăn, men tiêu hoá</a:t>
            </a:r>
            <a:br>
              <a:rPr lang="vi-VN" sz="2400" dirty="0">
                <a:latin typeface="Times New Roman" panose="02020603050405020304" pitchFamily="18" charset="0"/>
                <a:cs typeface="Times New Roman" panose="02020603050405020304" pitchFamily="18" charset="0"/>
              </a:rPr>
            </a:br>
            <a:r>
              <a:rPr lang="vi-VN" sz="2400"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5882302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20EE8D-5DA4-8D45-8CF0-51C6D88F321E}"/>
              </a:ext>
            </a:extLst>
          </p:cNvPr>
          <p:cNvSpPr>
            <a:spLocks noGrp="1"/>
          </p:cNvSpPr>
          <p:nvPr>
            <p:ph type="title"/>
          </p:nvPr>
        </p:nvSpPr>
        <p:spPr/>
        <p:txBody>
          <a:bodyPr/>
          <a:lstStyle/>
          <a:p>
            <a:endParaRPr lang="en-VN" dirty="0"/>
          </a:p>
        </p:txBody>
      </p:sp>
      <p:pic>
        <p:nvPicPr>
          <p:cNvPr id="5" name="Content Placeholder 4" descr="A close up of text on a white background&#10;&#10;Description automatically generated">
            <a:extLst>
              <a:ext uri="{FF2B5EF4-FFF2-40B4-BE49-F238E27FC236}">
                <a16:creationId xmlns:a16="http://schemas.microsoft.com/office/drawing/2014/main" id="{BD28717A-5C1B-6D47-8146-EC7436BAAD9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563550" y="2052638"/>
            <a:ext cx="8026675" cy="4195762"/>
          </a:xfrm>
        </p:spPr>
      </p:pic>
    </p:spTree>
    <p:extLst>
      <p:ext uri="{BB962C8B-B14F-4D97-AF65-F5344CB8AC3E}">
        <p14:creationId xmlns:p14="http://schemas.microsoft.com/office/powerpoint/2010/main" val="29680763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p:cNvSpPr>
            <a:spLocks noGrp="1"/>
          </p:cNvSpPr>
          <p:nvPr>
            <p:ph idx="1"/>
          </p:nvPr>
        </p:nvSpPr>
        <p:spPr>
          <a:xfrm>
            <a:off x="1103312" y="2052918"/>
            <a:ext cx="9526588" cy="4195481"/>
          </a:xfrm>
        </p:spPr>
        <p:txBody>
          <a:bodyPr>
            <a:normAutofit/>
          </a:bodyPr>
          <a:lstStyle/>
          <a:p>
            <a:r>
              <a:rPr lang="vi-VN" sz="2400">
                <a:latin typeface="Times New Roman" panose="02020603050405020304" pitchFamily="18" charset="0"/>
                <a:cs typeface="Times New Roman" panose="02020603050405020304" pitchFamily="18" charset="0"/>
              </a:rPr>
              <a:t>VRT tắc nghẽn :</a:t>
            </a:r>
            <a:br>
              <a:rPr lang="vi-VN" sz="2400">
                <a:latin typeface="Times New Roman" panose="02020603050405020304" pitchFamily="18" charset="0"/>
                <a:cs typeface="Times New Roman" panose="02020603050405020304" pitchFamily="18" charset="0"/>
              </a:rPr>
            </a:br>
            <a:r>
              <a:rPr lang="vi-VN" sz="2400">
                <a:latin typeface="Times New Roman" panose="02020603050405020304" pitchFamily="18" charset="0"/>
                <a:cs typeface="Times New Roman" panose="02020603050405020304" pitchFamily="18" charset="0"/>
              </a:rPr>
              <a:t>			do sỏi phân, tăng sản mô bạch huyết dưới niêm mạc, dị vật, ký sinh trùng, khối u hoặc khối hạch phì đại,..</a:t>
            </a:r>
            <a:br>
              <a:rPr lang="vi-VN" sz="2400">
                <a:latin typeface="Times New Roman" panose="02020603050405020304" pitchFamily="18" charset="0"/>
                <a:cs typeface="Times New Roman" panose="02020603050405020304" pitchFamily="18" charset="0"/>
              </a:rPr>
            </a:br>
            <a:r>
              <a:rPr lang="vi-VN" sz="2400">
                <a:latin typeface="Times New Roman" panose="02020603050405020304" pitchFamily="18" charset="0"/>
                <a:cs typeface="Times New Roman" panose="02020603050405020304" pitchFamily="18" charset="0"/>
              </a:rPr>
              <a:t>			tắc nghẽn lòng RT gây ứ đọng dịch, tăng sinh vi khuẩn, đình trệ thoát lưu máu tĩnh mạch, tổn thương niêm mạc </a:t>
            </a:r>
            <a:r>
              <a:rPr lang="vi-VN" sz="2400">
                <a:latin typeface="Times New Roman" panose="02020603050405020304" pitchFamily="18" charset="0"/>
                <a:cs typeface="Times New Roman" panose="02020603050405020304" pitchFamily="18" charset="0"/>
                <a:sym typeface="Symbol"/>
              </a:rPr>
              <a:t>hoại tử &amp; thủng RT</a:t>
            </a:r>
            <a:r>
              <a:rPr lang="vi-VN" sz="2400">
                <a:latin typeface="Times New Roman" panose="02020603050405020304" pitchFamily="18" charset="0"/>
                <a:cs typeface="Times New Roman" panose="02020603050405020304" pitchFamily="18" charset="0"/>
              </a:rPr>
              <a:t> </a:t>
            </a:r>
          </a:p>
          <a:p>
            <a:endParaRPr lang="vi-VN" sz="2400">
              <a:latin typeface="Times New Roman" panose="02020603050405020304" pitchFamily="18" charset="0"/>
              <a:cs typeface="Times New Roman" panose="02020603050405020304" pitchFamily="18" charset="0"/>
            </a:endParaRPr>
          </a:p>
          <a:p>
            <a:r>
              <a:rPr lang="vi-VN" sz="2400">
                <a:latin typeface="Times New Roman" panose="02020603050405020304" pitchFamily="18" charset="0"/>
                <a:cs typeface="Times New Roman" panose="02020603050405020304" pitchFamily="18" charset="0"/>
              </a:rPr>
              <a:t>VRT xuất tiết:</a:t>
            </a:r>
            <a:br>
              <a:rPr lang="vi-VN" sz="2400">
                <a:latin typeface="Times New Roman" panose="02020603050405020304" pitchFamily="18" charset="0"/>
                <a:cs typeface="Times New Roman" panose="02020603050405020304" pitchFamily="18" charset="0"/>
              </a:rPr>
            </a:br>
            <a:r>
              <a:rPr lang="vi-VN" sz="2400">
                <a:latin typeface="Times New Roman" panose="02020603050405020304" pitchFamily="18" charset="0"/>
                <a:cs typeface="Times New Roman" panose="02020603050405020304" pitchFamily="18" charset="0"/>
              </a:rPr>
              <a:t>			viêm ở niêm mạc hay các nang bạch huyết, tăng tiết, tắc nhánh tận của động mạch ruột thừa</a:t>
            </a:r>
            <a:r>
              <a:rPr lang="vi-VN" sz="2400">
                <a:latin typeface="Times New Roman" panose="02020603050405020304" pitchFamily="18" charset="0"/>
                <a:cs typeface="Times New Roman" panose="02020603050405020304" pitchFamily="18" charset="0"/>
                <a:sym typeface="Symbol"/>
              </a:rPr>
              <a:t> thiếu máu nuôi và hoại tử RT</a:t>
            </a:r>
            <a:endParaRPr lang="vi-VN" sz="2400">
              <a:latin typeface="Times New Roman" panose="02020603050405020304" pitchFamily="18" charset="0"/>
              <a:cs typeface="Times New Roman" panose="02020603050405020304" pitchFamily="18" charset="0"/>
            </a:endParaRPr>
          </a:p>
          <a:p>
            <a:pPr marL="0" indent="0" algn="r">
              <a:buNone/>
            </a:pPr>
            <a:endParaRPr lang="en-US" sz="2400" i="1" dirty="0">
              <a:latin typeface="Times New Roman" panose="02020603050405020304" pitchFamily="18" charset="0"/>
              <a:cs typeface="Times New Roman" panose="02020603050405020304" pitchFamily="18" charset="0"/>
            </a:endParaRPr>
          </a:p>
        </p:txBody>
      </p:sp>
      <p:sp>
        <p:nvSpPr>
          <p:cNvPr id="4" name="Tiêu đề 3"/>
          <p:cNvSpPr>
            <a:spLocks noGrp="1"/>
          </p:cNvSpPr>
          <p:nvPr>
            <p:ph type="title"/>
          </p:nvPr>
        </p:nvSpPr>
        <p:spPr/>
        <p:txBody>
          <a:bodyPr/>
          <a:lstStyle/>
          <a:p>
            <a:r>
              <a:rPr lang="vi-VN">
                <a:latin typeface="Arial" panose="020B0604020202020204" pitchFamily="34" charset="0"/>
                <a:cs typeface="Arial" panose="020B0604020202020204" pitchFamily="34" charset="0"/>
              </a:rPr>
              <a:t>BỆNH SINH</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189080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478BF-5FE2-6149-876C-6A830B5759BE}"/>
              </a:ext>
            </a:extLst>
          </p:cNvPr>
          <p:cNvSpPr>
            <a:spLocks noGrp="1"/>
          </p:cNvSpPr>
          <p:nvPr>
            <p:ph type="title"/>
          </p:nvPr>
        </p:nvSpPr>
        <p:spPr/>
        <p:txBody>
          <a:bodyPr/>
          <a:lstStyle/>
          <a:p>
            <a:r>
              <a:rPr lang="en-VN" dirty="0">
                <a:latin typeface="Arial" panose="020B0604020202020204" pitchFamily="34" charset="0"/>
                <a:cs typeface="Arial" panose="020B0604020202020204" pitchFamily="34" charset="0"/>
              </a:rPr>
              <a:t>VRT tắc nghẽn</a:t>
            </a:r>
          </a:p>
        </p:txBody>
      </p:sp>
      <p:pic>
        <p:nvPicPr>
          <p:cNvPr id="5" name="Content Placeholder 4" descr="A close up of text on a white background&#10;&#10;Description automatically generated">
            <a:extLst>
              <a:ext uri="{FF2B5EF4-FFF2-40B4-BE49-F238E27FC236}">
                <a16:creationId xmlns:a16="http://schemas.microsoft.com/office/drawing/2014/main" id="{FB7A16CF-5AD6-8940-8147-A813979FB9B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03313" y="2177213"/>
            <a:ext cx="8947150" cy="3946612"/>
          </a:xfrm>
        </p:spPr>
      </p:pic>
    </p:spTree>
    <p:extLst>
      <p:ext uri="{BB962C8B-B14F-4D97-AF65-F5344CB8AC3E}">
        <p14:creationId xmlns:p14="http://schemas.microsoft.com/office/powerpoint/2010/main" val="26735558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êu đề 4"/>
          <p:cNvSpPr>
            <a:spLocks noGrp="1"/>
          </p:cNvSpPr>
          <p:nvPr>
            <p:ph type="title"/>
          </p:nvPr>
        </p:nvSpPr>
        <p:spPr>
          <a:xfrm>
            <a:off x="645130" y="452718"/>
            <a:ext cx="9404723" cy="1400530"/>
          </a:xfrm>
        </p:spPr>
        <p:txBody>
          <a:bodyPr/>
          <a:lstStyle/>
          <a:p>
            <a:r>
              <a:rPr lang="vi-VN" dirty="0">
                <a:latin typeface="Arial" panose="020B0604020202020204" pitchFamily="34" charset="0"/>
                <a:cs typeface="Arial" panose="020B0604020202020204" pitchFamily="34" charset="0"/>
              </a:rPr>
              <a:t>LÂM SÀNG: TC CƠ NĂNG</a:t>
            </a:r>
            <a:endParaRPr lang="en-US" dirty="0">
              <a:latin typeface="Arial" panose="020B0604020202020204" pitchFamily="34" charset="0"/>
              <a:cs typeface="Arial" panose="020B0604020202020204" pitchFamily="34" charset="0"/>
            </a:endParaRPr>
          </a:p>
        </p:txBody>
      </p:sp>
      <p:sp>
        <p:nvSpPr>
          <p:cNvPr id="6" name="Chỗ dành sẵn cho Nội dung 5"/>
          <p:cNvSpPr>
            <a:spLocks noGrp="1"/>
          </p:cNvSpPr>
          <p:nvPr>
            <p:ph idx="1"/>
          </p:nvPr>
        </p:nvSpPr>
        <p:spPr>
          <a:xfrm>
            <a:off x="1103312" y="1392702"/>
            <a:ext cx="9869488" cy="4709925"/>
          </a:xfrm>
        </p:spPr>
        <p:txBody>
          <a:bodyPr>
            <a:noAutofit/>
          </a:bodyPr>
          <a:lstStyle/>
          <a:p>
            <a:r>
              <a:rPr lang="vi-VN" sz="2400" dirty="0"/>
              <a:t>ĐAU:</a:t>
            </a:r>
            <a:br>
              <a:rPr lang="vi-VN" sz="2400" dirty="0"/>
            </a:br>
            <a:r>
              <a:rPr lang="vi-VN" sz="2400" dirty="0"/>
              <a:t>		xuất hiện đầu tiên, bao giờ cũng có </a:t>
            </a:r>
            <a:br>
              <a:rPr lang="vi-VN" sz="2400" dirty="0"/>
            </a:br>
            <a:r>
              <a:rPr lang="vi-VN" sz="2400" dirty="0"/>
              <a:t>		đau di chuyển (shifting pain) : thượng vị → hố chậu phải</a:t>
            </a:r>
            <a:br>
              <a:rPr lang="vi-VN" sz="2400" dirty="0"/>
            </a:br>
            <a:r>
              <a:rPr lang="vi-VN" sz="2400" dirty="0"/>
              <a:t>					25% đau ngay từ đầu ở HC (P)</a:t>
            </a:r>
            <a:br>
              <a:rPr lang="vi-VN" sz="2400" dirty="0"/>
            </a:br>
            <a:r>
              <a:rPr lang="vi-VN" sz="2400" dirty="0"/>
              <a:t>		âm ỉ, liên tục, tăng dần</a:t>
            </a:r>
            <a:br>
              <a:rPr lang="vi-VN" sz="2400" dirty="0"/>
            </a:br>
            <a:r>
              <a:rPr lang="vi-VN" sz="2400" dirty="0"/>
              <a:t>		vị trí đau có thể thay đổi theo vị trí giải phẫu của RT</a:t>
            </a:r>
          </a:p>
          <a:p>
            <a:r>
              <a:rPr lang="vi-VN" sz="2400" dirty="0"/>
              <a:t>RỐI LOẠN TIÊU HÓA</a:t>
            </a:r>
            <a:br>
              <a:rPr lang="vi-VN" sz="2400" dirty="0"/>
            </a:br>
            <a:r>
              <a:rPr lang="vi-VN" sz="2400" dirty="0"/>
              <a:t>		chán ăn/ăn không ngon (</a:t>
            </a:r>
            <a:r>
              <a:rPr lang="en-GB" sz="2400" dirty="0">
                <a:latin typeface="Times New Roman" panose="02020603050405020304" pitchFamily="18" charset="0"/>
                <a:cs typeface="Times New Roman" panose="02020603050405020304" pitchFamily="18" charset="0"/>
              </a:rPr>
              <a:t>sudden</a:t>
            </a:r>
            <a:r>
              <a:rPr lang="en-GB" sz="2400" dirty="0"/>
              <a:t> </a:t>
            </a:r>
            <a:r>
              <a:rPr lang="vi-VN" sz="2400" dirty="0"/>
              <a:t>anorexia) (&gt;90%)</a:t>
            </a:r>
            <a:br>
              <a:rPr lang="vi-VN" sz="2400" dirty="0"/>
            </a:br>
            <a:r>
              <a:rPr lang="vi-VN" sz="2400" dirty="0"/>
              <a:t>		nôn/buồn nôn</a:t>
            </a:r>
            <a:br>
              <a:rPr lang="vi-VN" sz="2400" dirty="0"/>
            </a:br>
            <a:r>
              <a:rPr lang="vi-VN" sz="2400" dirty="0"/>
              <a:t>		tiêu chảy ( trẻ em)/táo bón ( người già)</a:t>
            </a:r>
          </a:p>
          <a:p>
            <a:r>
              <a:rPr lang="vi-VN" sz="2400" dirty="0"/>
              <a:t>SỐT</a:t>
            </a:r>
            <a:br>
              <a:rPr lang="vi-VN" sz="2400" dirty="0"/>
            </a:br>
            <a:r>
              <a:rPr lang="vi-VN" sz="2400" dirty="0"/>
              <a:t>		</a:t>
            </a:r>
          </a:p>
          <a:p>
            <a:pPr marL="0" indent="0" algn="ctr">
              <a:buNone/>
            </a:pPr>
            <a:r>
              <a:rPr lang="vi-VN" sz="2400" i="1" dirty="0">
                <a:solidFill>
                  <a:srgbClr val="FFFF00"/>
                </a:solidFill>
              </a:rPr>
              <a:t>A characteristic “march” of symptom (tam chứng Murphy)</a:t>
            </a:r>
            <a:endParaRPr lang="en-US" sz="2400" i="1" dirty="0">
              <a:solidFill>
                <a:srgbClr val="FFFF00"/>
              </a:solidFill>
            </a:endParaRPr>
          </a:p>
        </p:txBody>
      </p:sp>
    </p:spTree>
    <p:extLst>
      <p:ext uri="{BB962C8B-B14F-4D97-AF65-F5344CB8AC3E}">
        <p14:creationId xmlns:p14="http://schemas.microsoft.com/office/powerpoint/2010/main" val="3770457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êu đề 4"/>
          <p:cNvSpPr>
            <a:spLocks noGrp="1"/>
          </p:cNvSpPr>
          <p:nvPr>
            <p:ph type="title"/>
          </p:nvPr>
        </p:nvSpPr>
        <p:spPr/>
        <p:txBody>
          <a:bodyPr/>
          <a:lstStyle/>
          <a:p>
            <a:r>
              <a:rPr lang="vi-VN" dirty="0">
                <a:latin typeface="Arial" panose="020B0604020202020204" pitchFamily="34" charset="0"/>
                <a:cs typeface="Arial" panose="020B0604020202020204" pitchFamily="34" charset="0"/>
              </a:rPr>
              <a:t>LÂM SÀNG: TC THỰC THỂ</a:t>
            </a:r>
            <a:endParaRPr lang="en-US" dirty="0">
              <a:latin typeface="Arial" panose="020B0604020202020204" pitchFamily="34" charset="0"/>
              <a:cs typeface="Arial" panose="020B0604020202020204" pitchFamily="34" charset="0"/>
            </a:endParaRPr>
          </a:p>
        </p:txBody>
      </p:sp>
      <p:sp>
        <p:nvSpPr>
          <p:cNvPr id="6" name="Chỗ dành sẵn cho Nội dung 5"/>
          <p:cNvSpPr>
            <a:spLocks noGrp="1"/>
          </p:cNvSpPr>
          <p:nvPr>
            <p:ph idx="1"/>
          </p:nvPr>
        </p:nvSpPr>
        <p:spPr/>
        <p:txBody>
          <a:bodyPr>
            <a:normAutofit/>
          </a:bodyPr>
          <a:lstStyle/>
          <a:p>
            <a:r>
              <a:rPr lang="vi-VN" sz="2400" dirty="0"/>
              <a:t>VRT CẤP THỂ ĐIỂN HÌNH</a:t>
            </a:r>
            <a:br>
              <a:rPr lang="vi-VN" sz="2400" dirty="0"/>
            </a:br>
            <a:r>
              <a:rPr lang="vi-VN" sz="2400" dirty="0"/>
              <a:t>ấn đau ¼ dưới P (các điểm đau McBurney, Lanz, Clado)</a:t>
            </a:r>
            <a:br>
              <a:rPr lang="vi-VN" sz="2400" dirty="0"/>
            </a:br>
            <a:r>
              <a:rPr lang="vi-VN" sz="2400" dirty="0"/>
              <a:t>phản ứng dội (dấu hiệu Blumberg): có kích thích phúc mạc</a:t>
            </a:r>
            <a:br>
              <a:rPr lang="vi-VN" sz="2400" dirty="0"/>
            </a:br>
            <a:r>
              <a:rPr lang="vi-VN" sz="2400" dirty="0"/>
              <a:t>indirect rebound tenderness: Rovsing, cough test (Dunphy)</a:t>
            </a:r>
          </a:p>
          <a:p>
            <a:endParaRPr lang="vi-VN" sz="2400" dirty="0"/>
          </a:p>
          <a:p>
            <a:r>
              <a:rPr lang="vi-VN" sz="2400" dirty="0"/>
              <a:t>VIÊM RUỘT THỪA Ở VỊ TRÍ GIẢI PHẪU KHÁC</a:t>
            </a:r>
            <a:br>
              <a:rPr lang="vi-VN" sz="2400" dirty="0"/>
            </a:br>
            <a:r>
              <a:rPr lang="vi-VN" sz="2400" dirty="0"/>
              <a:t>	</a:t>
            </a:r>
            <a:r>
              <a:rPr lang="vi-VN" sz="2400" dirty="0" err="1"/>
              <a:t>thường</a:t>
            </a:r>
            <a:r>
              <a:rPr lang="vi-VN" sz="2400" dirty="0"/>
              <a:t> </a:t>
            </a:r>
            <a:r>
              <a:rPr lang="vi-VN" sz="2400" dirty="0" err="1"/>
              <a:t>chẩn</a:t>
            </a:r>
            <a:r>
              <a:rPr lang="vi-VN" sz="2400" dirty="0"/>
              <a:t> </a:t>
            </a:r>
            <a:r>
              <a:rPr lang="vi-VN" sz="2400" dirty="0" err="1"/>
              <a:t>đoán</a:t>
            </a:r>
            <a:r>
              <a:rPr lang="vi-VN" sz="2400" dirty="0"/>
              <a:t> </a:t>
            </a:r>
            <a:r>
              <a:rPr lang="vi-VN" sz="2400" dirty="0" err="1"/>
              <a:t>muộn</a:t>
            </a:r>
            <a:br>
              <a:rPr lang="vi-VN" sz="2400" dirty="0"/>
            </a:br>
            <a:r>
              <a:rPr lang="vi-VN" sz="2400" dirty="0"/>
              <a:t>	</a:t>
            </a:r>
            <a:r>
              <a:rPr lang="en-GB" sz="2400" dirty="0" err="1">
                <a:latin typeface="Times New Roman" panose="02020603050405020304" pitchFamily="18" charset="0"/>
                <a:cs typeface="Times New Roman" panose="02020603050405020304" pitchFamily="18" charset="0"/>
              </a:rPr>
              <a:t>phát</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hiện</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vị</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trí</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đau</a:t>
            </a:r>
            <a:r>
              <a:rPr lang="en-GB" sz="2400" dirty="0">
                <a:latin typeface="Times New Roman" panose="02020603050405020304" pitchFamily="18" charset="0"/>
                <a:cs typeface="Times New Roman" panose="02020603050405020304" pitchFamily="18" charset="0"/>
              </a:rPr>
              <a:t> </a:t>
            </a:r>
            <a:r>
              <a:rPr lang="en-GB" sz="2400" dirty="0" err="1">
                <a:latin typeface="Times New Roman" panose="02020603050405020304" pitchFamily="18" charset="0"/>
                <a:cs typeface="Times New Roman" panose="02020603050405020304" pitchFamily="18" charset="0"/>
              </a:rPr>
              <a:t>bằng</a:t>
            </a:r>
            <a:r>
              <a:rPr lang="en-GB" sz="2400" dirty="0">
                <a:latin typeface="Times New Roman" panose="02020603050405020304" pitchFamily="18" charset="0"/>
                <a:cs typeface="Times New Roman" panose="02020603050405020304" pitchFamily="18" charset="0"/>
              </a:rPr>
              <a:t> </a:t>
            </a:r>
            <a:r>
              <a:rPr lang="vi-VN" sz="2400" dirty="0"/>
              <a:t>các nghiệm pháp</a:t>
            </a:r>
          </a:p>
          <a:p>
            <a:endParaRPr lang="vi-VN" sz="2400" dirty="0"/>
          </a:p>
          <a:p>
            <a:pPr marL="0" indent="0" algn="ctr">
              <a:buNone/>
            </a:pPr>
            <a:endParaRPr lang="en-US" sz="2400" i="1" dirty="0">
              <a:solidFill>
                <a:srgbClr val="FFFF00"/>
              </a:solidFill>
            </a:endParaRPr>
          </a:p>
        </p:txBody>
      </p:sp>
      <p:pic>
        <p:nvPicPr>
          <p:cNvPr id="1028" name="Picture 4" descr="1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761585" y="3643532"/>
            <a:ext cx="3256523" cy="31399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5726864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357</TotalTime>
  <Words>9871</Words>
  <Application>Microsoft Office PowerPoint</Application>
  <PresentationFormat>Widescreen</PresentationFormat>
  <Paragraphs>270</Paragraphs>
  <Slides>31</Slides>
  <Notes>24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Calibri</vt:lpstr>
      <vt:lpstr>Century Gothic</vt:lpstr>
      <vt:lpstr>Times New Roman</vt:lpstr>
      <vt:lpstr>Wingdings 3</vt:lpstr>
      <vt:lpstr>Ion</vt:lpstr>
      <vt:lpstr>VIÊM RUỘT THỪA</vt:lpstr>
      <vt:lpstr>MỤC TIÊU</vt:lpstr>
      <vt:lpstr>MỞ ĐẦU</vt:lpstr>
      <vt:lpstr>PHÔI THAI – GIẢI PHẪU – SINH LÝ</vt:lpstr>
      <vt:lpstr>PowerPoint Presentation</vt:lpstr>
      <vt:lpstr>BỆNH SINH</vt:lpstr>
      <vt:lpstr>VRT tắc nghẽn</vt:lpstr>
      <vt:lpstr>LÂM SÀNG: TC CƠ NĂNG</vt:lpstr>
      <vt:lpstr>LÂM SÀNG: TC THỰC THỂ</vt:lpstr>
      <vt:lpstr>Các biến thể theo vị trí giải phẫu</vt:lpstr>
      <vt:lpstr>LÂM SÀNG: TC TOÀN THÂN</vt:lpstr>
      <vt:lpstr>        CÁC NHẬN ĐỊNH</vt:lpstr>
      <vt:lpstr>CẬN LÂM SÀNG</vt:lpstr>
      <vt:lpstr>SIÊU ÂM BỤNG</vt:lpstr>
      <vt:lpstr>PowerPoint Presentation</vt:lpstr>
      <vt:lpstr>CHỤP CẮT LỚP ĐIỆN TOÁN BỤNG CHẬU</vt:lpstr>
      <vt:lpstr>PowerPoint Presentation</vt:lpstr>
      <vt:lpstr>CÁC BẢNG ĐIỂM CHẨN ĐOÁN</vt:lpstr>
      <vt:lpstr>Các khuyến cáo</vt:lpstr>
      <vt:lpstr>Nội soi ổ bụng chẩn đoán</vt:lpstr>
      <vt:lpstr>CHẨN ĐOÁN PHÂN BIỆT</vt:lpstr>
      <vt:lpstr>CÁC THỂ LÂM SÀNG</vt:lpstr>
      <vt:lpstr>CÁC THỂ LÂM SÀNG: theo vị trí giải phẫu</vt:lpstr>
      <vt:lpstr>CÁC THỂ LÂM SÀNG theo lứa tuổi</vt:lpstr>
      <vt:lpstr>CÁC THỂ LÂM SÀNG theo cơ địa</vt:lpstr>
      <vt:lpstr>CÁC THỂ LÂM SÀNG theo diễn tiến: chưa/có biến chứng</vt:lpstr>
      <vt:lpstr>PowerPoint Presentation</vt:lpstr>
      <vt:lpstr>NGUYÊN TẮC ĐIỀU TRỊ</vt:lpstr>
      <vt:lpstr>BIẾN CHỨNG SAU MỔ</vt:lpstr>
      <vt:lpstr>PowerPoint Presentation</vt:lpstr>
      <vt:lpstr>Take Home Message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VIÊM RUỘT THỪA</dc:title>
  <dc:creator>Duong Ba Lap</dc:creator>
  <cp:lastModifiedBy>Vo Chau Hoang Long</cp:lastModifiedBy>
  <cp:revision>19</cp:revision>
  <dcterms:created xsi:type="dcterms:W3CDTF">2020-08-05T14:03:41Z</dcterms:created>
  <dcterms:modified xsi:type="dcterms:W3CDTF">2021-07-31T14:36:17Z</dcterms:modified>
</cp:coreProperties>
</file>

<file path=docProps/thumbnail.jpeg>
</file>